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61"/>
  </p:notesMasterIdLst>
  <p:sldIdLst>
    <p:sldId id="256" r:id="rId2"/>
    <p:sldId id="293" r:id="rId3"/>
    <p:sldId id="258" r:id="rId4"/>
    <p:sldId id="261" r:id="rId5"/>
    <p:sldId id="283" r:id="rId6"/>
    <p:sldId id="288" r:id="rId7"/>
    <p:sldId id="289" r:id="rId8"/>
    <p:sldId id="287" r:id="rId9"/>
    <p:sldId id="259" r:id="rId10"/>
    <p:sldId id="262" r:id="rId11"/>
    <p:sldId id="285" r:id="rId12"/>
    <p:sldId id="286" r:id="rId13"/>
    <p:sldId id="292" r:id="rId14"/>
    <p:sldId id="342" r:id="rId15"/>
    <p:sldId id="343" r:id="rId16"/>
    <p:sldId id="295" r:id="rId17"/>
    <p:sldId id="303" r:id="rId18"/>
    <p:sldId id="304" r:id="rId19"/>
    <p:sldId id="306" r:id="rId20"/>
    <p:sldId id="316" r:id="rId21"/>
    <p:sldId id="338" r:id="rId22"/>
    <p:sldId id="296" r:id="rId23"/>
    <p:sldId id="305" r:id="rId24"/>
    <p:sldId id="298" r:id="rId25"/>
    <p:sldId id="310" r:id="rId26"/>
    <p:sldId id="309" r:id="rId27"/>
    <p:sldId id="307" r:id="rId28"/>
    <p:sldId id="311" r:id="rId29"/>
    <p:sldId id="312" r:id="rId30"/>
    <p:sldId id="313" r:id="rId31"/>
    <p:sldId id="314" r:id="rId32"/>
    <p:sldId id="315" r:id="rId33"/>
    <p:sldId id="332" r:id="rId34"/>
    <p:sldId id="333" r:id="rId35"/>
    <p:sldId id="334" r:id="rId36"/>
    <p:sldId id="335" r:id="rId37"/>
    <p:sldId id="336" r:id="rId38"/>
    <p:sldId id="337" r:id="rId39"/>
    <p:sldId id="317" r:id="rId40"/>
    <p:sldId id="339" r:id="rId41"/>
    <p:sldId id="318" r:id="rId42"/>
    <p:sldId id="319" r:id="rId43"/>
    <p:sldId id="320" r:id="rId44"/>
    <p:sldId id="321" r:id="rId45"/>
    <p:sldId id="322" r:id="rId46"/>
    <p:sldId id="323" r:id="rId47"/>
    <p:sldId id="324" r:id="rId48"/>
    <p:sldId id="340" r:id="rId49"/>
    <p:sldId id="301" r:id="rId50"/>
    <p:sldId id="325" r:id="rId51"/>
    <p:sldId id="326" r:id="rId52"/>
    <p:sldId id="327" r:id="rId53"/>
    <p:sldId id="328" r:id="rId54"/>
    <p:sldId id="330" r:id="rId55"/>
    <p:sldId id="329" r:id="rId56"/>
    <p:sldId id="341" r:id="rId57"/>
    <p:sldId id="302" r:id="rId58"/>
    <p:sldId id="300" r:id="rId59"/>
    <p:sldId id="279" r:id="rId60"/>
  </p:sldIdLst>
  <p:sldSz cx="9144000" cy="5143500" type="screen16x9"/>
  <p:notesSz cx="6858000" cy="9144000"/>
  <p:embeddedFontLst>
    <p:embeddedFont>
      <p:font typeface="Cambria Math" panose="02040503050406030204" pitchFamily="18" charset="0"/>
      <p:regular r:id="rId62"/>
    </p:embeddedFont>
    <p:embeddedFont>
      <p:font typeface="Raleway" panose="020B0604020202020204" charset="0"/>
      <p:regular r:id="rId63"/>
      <p:bold r:id="rId64"/>
      <p:italic r:id="rId65"/>
      <p:boldItalic r:id="rId66"/>
    </p:embeddedFont>
    <p:embeddedFont>
      <p:font typeface="Karla"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52"/>
    <a:srgbClr val="BBE863"/>
    <a:srgbClr val="2AB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C91FA5-42B3-4EC7-8555-A726A64DA0F3}">
  <a:tblStyle styleId="{ADC91FA5-42B3-4EC7-8555-A726A64DA0F3}"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807" autoAdjust="0"/>
  </p:normalViewPr>
  <p:slideViewPr>
    <p:cSldViewPr snapToGrid="0">
      <p:cViewPr varScale="1">
        <p:scale>
          <a:sx n="79" d="100"/>
          <a:sy n="79" d="100"/>
        </p:scale>
        <p:origin x="11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835973901"/>
      </p:ext>
    </p:extLst>
  </p:cSld>
  <p:clrMap bg1="lt1" tx1="dk1" bg2="dk2" tx2="lt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הצגת</a:t>
            </a:r>
            <a:r>
              <a:rPr lang="he-IL" baseline="0" dirty="0" smtClean="0"/>
              <a:t> נושא המאמר וצוות הסמינריון.</a:t>
            </a:r>
          </a:p>
          <a:p>
            <a:pPr lvl="0">
              <a:spcBef>
                <a:spcPts val="0"/>
              </a:spcBef>
              <a:buNone/>
            </a:pPr>
            <a:r>
              <a:rPr lang="he-IL" baseline="0" dirty="0" smtClean="0"/>
              <a:t>הכותרת הגדולה מבטיחה לזהות עבור בעלי מערכות שליטה מיהו השולט בהן.</a:t>
            </a:r>
            <a:endParaRPr lang="he-IL" baseline="0" dirty="0"/>
          </a:p>
          <a:p>
            <a:pPr lvl="0">
              <a:spcBef>
                <a:spcPts val="0"/>
              </a:spcBef>
              <a:buNone/>
            </a:pPr>
            <a:r>
              <a:rPr lang="he-IL" baseline="0" dirty="0" smtClean="0"/>
              <a:t>מחקר של בתי הספר להנדסה מכנית והנדסת אלקטרוניקה ומחשבים, המכון הטכנולוגי </a:t>
            </a:r>
            <a:r>
              <a:rPr lang="he-IL" baseline="0" dirty="0" err="1" smtClean="0"/>
              <a:t>ג'יורג'יה</a:t>
            </a:r>
            <a:r>
              <a:rPr lang="he-IL" baseline="0" dirty="0" smtClean="0"/>
              <a:t>.</a:t>
            </a:r>
          </a:p>
        </p:txBody>
      </p:sp>
    </p:spTree>
    <p:extLst>
      <p:ext uri="{BB962C8B-B14F-4D97-AF65-F5344CB8AC3E}">
        <p14:creationId xmlns:p14="http://schemas.microsoft.com/office/powerpoint/2010/main" val="215639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האתגר המרכזי:</a:t>
            </a:r>
          </a:p>
          <a:p>
            <a:pPr lvl="0">
              <a:spcBef>
                <a:spcPts val="0"/>
              </a:spcBef>
              <a:buNone/>
            </a:pPr>
            <a:r>
              <a:rPr lang="he-IL" dirty="0" smtClean="0"/>
              <a:t>משטח תקיפה – עצום!</a:t>
            </a:r>
          </a:p>
          <a:p>
            <a:pPr lvl="0">
              <a:spcBef>
                <a:spcPts val="0"/>
              </a:spcBef>
              <a:buNone/>
            </a:pPr>
            <a:r>
              <a:rPr lang="he-IL" dirty="0" smtClean="0"/>
              <a:t>רשתות</a:t>
            </a:r>
            <a:r>
              <a:rPr lang="he-IL" baseline="0" dirty="0" smtClean="0"/>
              <a:t> מערכות שליטה תעשייתיות מתפרשות על פני שטחים עצומים, מה שמספק לתוקף הפוטנציאלי נקודות חיכוך לא מעטות כלל.</a:t>
            </a:r>
          </a:p>
          <a:p>
            <a:pPr lvl="0">
              <a:spcBef>
                <a:spcPts val="0"/>
              </a:spcBef>
              <a:buNone/>
            </a:pPr>
            <a:r>
              <a:rPr lang="he-IL" baseline="0" dirty="0" smtClean="0"/>
              <a:t>דוגמה: מערכת החשמל שעליה התבסס הניסוי המתואר במאמר מתפרשת על שטח הקרוב לשליש מגודלה של מדינת ישראל.</a:t>
            </a:r>
          </a:p>
          <a:p>
            <a:pPr lvl="0">
              <a:spcBef>
                <a:spcPts val="0"/>
              </a:spcBef>
              <a:buNone/>
            </a:pPr>
            <a:endParaRPr lang="he-IL" dirty="0" smtClean="0"/>
          </a:p>
          <a:p>
            <a:pPr lvl="0">
              <a:spcBef>
                <a:spcPts val="0"/>
              </a:spcBef>
              <a:buNone/>
            </a:pPr>
            <a:r>
              <a:rPr lang="he-IL" dirty="0" smtClean="0"/>
              <a:t>האתגר</a:t>
            </a:r>
            <a:r>
              <a:rPr lang="he-IL" baseline="0" dirty="0" smtClean="0"/>
              <a:t> הזה גורם לנו לקחת בחשבון 2 סוגי תוקפים (שקף הבא)</a:t>
            </a:r>
            <a:endParaRPr dirty="0"/>
          </a:p>
        </p:txBody>
      </p:sp>
    </p:spTree>
    <p:extLst>
      <p:ext uri="{BB962C8B-B14F-4D97-AF65-F5344CB8AC3E}">
        <p14:creationId xmlns:p14="http://schemas.microsoft.com/office/powerpoint/2010/main" val="383249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228600">
              <a:spcBef>
                <a:spcPts val="0"/>
              </a:spcBef>
              <a:buAutoNum type="arabicPeriod"/>
            </a:pPr>
            <a:r>
              <a:rPr lang="he-IL" dirty="0" smtClean="0"/>
              <a:t>תוקף שהצליח להשיג גישה פיזית למערכת ויכול</a:t>
            </a:r>
            <a:r>
              <a:rPr lang="he-IL" baseline="0" dirty="0" smtClean="0"/>
              <a:t> לצורך העניין לשבת עם המחשב הנייד שלו ולזייף פקודות או תגובות כאילו היה מכשיר לגיטימי ברשת.</a:t>
            </a:r>
          </a:p>
          <a:p>
            <a:pPr marL="228600" lvl="0" indent="-228600">
              <a:spcBef>
                <a:spcPts val="0"/>
              </a:spcBef>
              <a:buAutoNum type="arabicPeriod"/>
            </a:pPr>
            <a:r>
              <a:rPr lang="he-IL" baseline="0" dirty="0" smtClean="0"/>
              <a:t>תוקף חלש יותר, שלא הצליח להשיג גישה פיזית אבל הצליח 'להדביק' בנוזקה את אחד הרכיבים ברשת.</a:t>
            </a:r>
            <a:endParaRPr dirty="0"/>
          </a:p>
        </p:txBody>
      </p:sp>
    </p:spTree>
    <p:extLst>
      <p:ext uri="{BB962C8B-B14F-4D97-AF65-F5344CB8AC3E}">
        <p14:creationId xmlns:p14="http://schemas.microsoft.com/office/powerpoint/2010/main" val="921827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77362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למערכות</a:t>
            </a:r>
            <a:r>
              <a:rPr lang="he-IL" baseline="0" dirty="0" smtClean="0"/>
              <a:t> </a:t>
            </a:r>
            <a:r>
              <a:rPr lang="en-US" baseline="0" dirty="0" smtClean="0"/>
              <a:t>ICS</a:t>
            </a:r>
            <a:r>
              <a:rPr lang="he-IL" baseline="0" dirty="0" smtClean="0"/>
              <a:t> יש אופי מיוחד:</a:t>
            </a:r>
          </a:p>
          <a:p>
            <a:pPr lvl="0">
              <a:spcBef>
                <a:spcPts val="0"/>
              </a:spcBef>
              <a:buNone/>
            </a:pPr>
            <a:r>
              <a:rPr lang="he-IL" baseline="0" dirty="0" smtClean="0"/>
              <a:t>כמו שנאמר קודם – היקף, </a:t>
            </a:r>
            <a:r>
              <a:rPr lang="en-US" baseline="0" dirty="0" smtClean="0"/>
              <a:t>SCALE</a:t>
            </a:r>
            <a:r>
              <a:rPr lang="he-IL" baseline="0" dirty="0" smtClean="0"/>
              <a:t>, מאוד גדול.</a:t>
            </a:r>
          </a:p>
          <a:p>
            <a:pPr lvl="0">
              <a:spcBef>
                <a:spcPts val="0"/>
              </a:spcBef>
              <a:buNone/>
            </a:pPr>
            <a:r>
              <a:rPr lang="he-IL" baseline="0" dirty="0" smtClean="0"/>
              <a:t>הרבה מהמכשירים במערכות האלה, בייחוד הגדולות והמשמעותיות, הם מכשירים ישנים ויציבים – מה שנקרא </a:t>
            </a:r>
            <a:r>
              <a:rPr lang="en-US" baseline="0" dirty="0" smtClean="0"/>
              <a:t>LEGACY EQUIPMENT</a:t>
            </a:r>
            <a:r>
              <a:rPr lang="he-IL" baseline="0" dirty="0" smtClean="0"/>
              <a:t>.</a:t>
            </a:r>
          </a:p>
          <a:p>
            <a:pPr lvl="0">
              <a:spcBef>
                <a:spcPts val="0"/>
              </a:spcBef>
              <a:buNone/>
            </a:pPr>
            <a:r>
              <a:rPr lang="he-IL" baseline="0" dirty="0" smtClean="0"/>
              <a:t>המכשירים, כולם (גם המיושנים וגם החדישים יותר) בעלי כח חישובי נמוך. הם מיועדים בדרך כלל לביצוע פעולה אחת או סט מאוד מסוים של פעולות, באופן </a:t>
            </a:r>
            <a:r>
              <a:rPr lang="he-IL" baseline="0" dirty="0" err="1" smtClean="0"/>
              <a:t>מיידי</a:t>
            </a:r>
            <a:r>
              <a:rPr lang="he-IL" baseline="0" dirty="0" smtClean="0"/>
              <a:t>.</a:t>
            </a:r>
          </a:p>
          <a:p>
            <a:pPr lvl="0">
              <a:spcBef>
                <a:spcPts val="0"/>
              </a:spcBef>
              <a:buNone/>
            </a:pPr>
            <a:r>
              <a:rPr lang="he-IL" baseline="0" dirty="0" smtClean="0"/>
              <a:t>המערכת חייבת להיות פעילה וזמינה באופן תמידי – נפילה של המערכת = הפסקת חשמל / אסון טבע / מוות / ...</a:t>
            </a:r>
          </a:p>
          <a:p>
            <a:pPr lvl="0">
              <a:spcBef>
                <a:spcPts val="0"/>
              </a:spcBef>
              <a:buNone/>
            </a:pPr>
            <a:endParaRPr lang="he-IL" baseline="0" dirty="0" smtClean="0"/>
          </a:p>
          <a:p>
            <a:pPr lvl="0">
              <a:spcBef>
                <a:spcPts val="0"/>
              </a:spcBef>
              <a:buNone/>
            </a:pPr>
            <a:r>
              <a:rPr lang="he-IL" baseline="0" dirty="0" smtClean="0"/>
              <a:t>היקף גדול של המערכת מקשה על אבטחה פיזית, אבל יותר חשוב מכך, כל המאפיינים האלה בנפרד ויחדיו אפילו יותר – פשוט מבטלים את היכולת לבצע עדכוני אבטחה </a:t>
            </a:r>
            <a:r>
              <a:rPr lang="he-IL" baseline="0" dirty="0" err="1" smtClean="0"/>
              <a:t>ו"פיצ'פוצ'ים</a:t>
            </a:r>
            <a:r>
              <a:rPr lang="he-IL" baseline="0" dirty="0" smtClean="0"/>
              <a:t>" של המערכת.</a:t>
            </a:r>
          </a:p>
          <a:p>
            <a:pPr lvl="0">
              <a:spcBef>
                <a:spcPts val="0"/>
              </a:spcBef>
              <a:buNone/>
            </a:pPr>
            <a:endParaRPr lang="he-IL" dirty="0" smtClean="0"/>
          </a:p>
        </p:txBody>
      </p:sp>
    </p:spTree>
    <p:extLst>
      <p:ext uri="{BB962C8B-B14F-4D97-AF65-F5344CB8AC3E}">
        <p14:creationId xmlns:p14="http://schemas.microsoft.com/office/powerpoint/2010/main" val="3969031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r" rtl="1">
              <a:spcBef>
                <a:spcPts val="0"/>
              </a:spcBef>
              <a:buNone/>
            </a:pPr>
            <a:r>
              <a:rPr lang="he-IL" baseline="0" noProof="0" dirty="0" smtClean="0"/>
              <a:t>קודם כל והכי חשוב יש לשמור על חוקי אבטחת רשתות בסיסיים.</a:t>
            </a:r>
          </a:p>
          <a:p>
            <a:pPr lvl="0" algn="r" rtl="1">
              <a:spcBef>
                <a:spcPts val="0"/>
              </a:spcBef>
              <a:buNone/>
            </a:pPr>
            <a:r>
              <a:rPr lang="he-IL" baseline="0" noProof="0" dirty="0" smtClean="0"/>
              <a:t>כל הזמן צריך לשמור על מיפוי עדכני של כל המכשירים ברשת, המיקום הפיזי שלהם, גרסאות המכשיר, רשימת גרסאות </a:t>
            </a:r>
            <a:r>
              <a:rPr lang="he-IL" baseline="0" noProof="0" dirty="0" err="1" smtClean="0"/>
              <a:t>ויוזרים</a:t>
            </a:r>
            <a:r>
              <a:rPr lang="he-IL" baseline="0" noProof="0" dirty="0" smtClean="0"/>
              <a:t> כולל הרשאות גישה, תפקידי המכשירים, לאן בדיוק הם מחוברים וכו'</a:t>
            </a:r>
          </a:p>
          <a:p>
            <a:pPr lvl="0" algn="r" rtl="1">
              <a:spcBef>
                <a:spcPts val="0"/>
              </a:spcBef>
              <a:buNone/>
            </a:pPr>
            <a:r>
              <a:rPr lang="he-IL" baseline="0" noProof="0" dirty="0" smtClean="0"/>
              <a:t>המיפוי הזה מאפשר לנתח ולהבין את החולשות הרשת.</a:t>
            </a:r>
          </a:p>
          <a:p>
            <a:pPr lvl="0" algn="r" rtl="1">
              <a:spcBef>
                <a:spcPts val="0"/>
              </a:spcBef>
              <a:buNone/>
            </a:pPr>
            <a:r>
              <a:rPr lang="he-IL" baseline="0" noProof="0" dirty="0" smtClean="0"/>
              <a:t>קיימות חברות שמציעות פתרונות </a:t>
            </a:r>
            <a:r>
              <a:rPr lang="en-US" baseline="0" noProof="0" dirty="0" smtClean="0"/>
              <a:t>IPS</a:t>
            </a:r>
            <a:r>
              <a:rPr lang="he-IL" baseline="0" noProof="0" dirty="0" smtClean="0"/>
              <a:t> שונים למערכות </a:t>
            </a:r>
            <a:r>
              <a:rPr lang="en-US" baseline="0" noProof="0" dirty="0" smtClean="0"/>
              <a:t>ICS</a:t>
            </a:r>
            <a:r>
              <a:rPr lang="he-IL" baseline="0" noProof="0" dirty="0" smtClean="0"/>
              <a:t>, אבל... האופי של </a:t>
            </a:r>
            <a:r>
              <a:rPr lang="en-US" baseline="0" noProof="0" dirty="0" smtClean="0"/>
              <a:t>IPS</a:t>
            </a:r>
            <a:r>
              <a:rPr lang="he-IL" baseline="0" noProof="0" dirty="0" smtClean="0"/>
              <a:t> אקטיבי מדי בשביל רוב מערכות ה-</a:t>
            </a:r>
            <a:r>
              <a:rPr lang="en-US" baseline="0" noProof="0" dirty="0" smtClean="0"/>
              <a:t>ICS</a:t>
            </a:r>
            <a:r>
              <a:rPr lang="he-IL" baseline="0" noProof="0" dirty="0" smtClean="0"/>
              <a:t>, בעלות המשאבים המוגבלים.</a:t>
            </a:r>
          </a:p>
          <a:p>
            <a:pPr lvl="0" algn="r" rtl="1">
              <a:spcBef>
                <a:spcPts val="0"/>
              </a:spcBef>
              <a:buNone/>
            </a:pPr>
            <a:r>
              <a:rPr lang="he-IL" baseline="0" noProof="0" dirty="0" smtClean="0"/>
              <a:t>כמו כן מוצעים גם פתרונות </a:t>
            </a:r>
            <a:r>
              <a:rPr lang="en-US" baseline="0" noProof="0" dirty="0" smtClean="0"/>
              <a:t>IDS</a:t>
            </a:r>
            <a:r>
              <a:rPr lang="he-IL" baseline="0" noProof="0" dirty="0" smtClean="0"/>
              <a:t> שונים אבל במערכת </a:t>
            </a:r>
            <a:r>
              <a:rPr lang="en-US" baseline="0" noProof="0" dirty="0" smtClean="0"/>
              <a:t>IDS</a:t>
            </a:r>
            <a:r>
              <a:rPr lang="he-IL" baseline="0" noProof="0" dirty="0" smtClean="0"/>
              <a:t> רגילה שלא בהכרח מותאמת כמו שצריך ל-</a:t>
            </a:r>
            <a:r>
              <a:rPr lang="en-US" baseline="0" noProof="0" dirty="0" smtClean="0"/>
              <a:t>ICS</a:t>
            </a:r>
            <a:r>
              <a:rPr lang="he-IL" baseline="0" noProof="0" dirty="0" smtClean="0"/>
              <a:t> שיעור ה</a:t>
            </a:r>
            <a:r>
              <a:rPr lang="en-US" baseline="0" noProof="0" dirty="0" smtClean="0"/>
              <a:t>FALSE POSITIVE </a:t>
            </a:r>
            <a:r>
              <a:rPr lang="he-IL" baseline="0" noProof="0" dirty="0" smtClean="0"/>
              <a:t> עלול להיות גבוה מדי.</a:t>
            </a:r>
          </a:p>
          <a:p>
            <a:pPr lvl="0" algn="r" rtl="1">
              <a:spcBef>
                <a:spcPts val="0"/>
              </a:spcBef>
              <a:buNone/>
            </a:pPr>
            <a:endParaRPr lang="en-US" noProof="0" dirty="0" smtClean="0"/>
          </a:p>
        </p:txBody>
      </p:sp>
    </p:spTree>
    <p:extLst>
      <p:ext uri="{BB962C8B-B14F-4D97-AF65-F5344CB8AC3E}">
        <p14:creationId xmlns:p14="http://schemas.microsoft.com/office/powerpoint/2010/main" val="1977063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r" rtl="1">
              <a:spcBef>
                <a:spcPts val="0"/>
              </a:spcBef>
              <a:buNone/>
            </a:pPr>
            <a:r>
              <a:rPr lang="he-IL" sz="1100" b="0" i="0" kern="1200" noProof="0" dirty="0" smtClean="0">
                <a:solidFill>
                  <a:schemeClr val="tx1"/>
                </a:solidFill>
                <a:effectLst/>
                <a:latin typeface="+mn-lt"/>
                <a:ea typeface="+mn-ea"/>
                <a:cs typeface="+mn-cs"/>
              </a:rPr>
              <a:t>סייבר</a:t>
            </a:r>
            <a:r>
              <a:rPr lang="en-US" sz="1100" b="0" i="0" kern="1200" noProof="0" dirty="0" smtClean="0">
                <a:solidFill>
                  <a:schemeClr val="tx1"/>
                </a:solidFill>
                <a:effectLst/>
                <a:latin typeface="+mn-lt"/>
                <a:ea typeface="+mn-ea"/>
                <a:cs typeface="+mn-cs"/>
              </a:rPr>
              <a:t>X</a:t>
            </a:r>
            <a:r>
              <a:rPr lang="he-IL" sz="1100" b="0" i="0" kern="1200" baseline="0" noProof="0" dirty="0" smtClean="0">
                <a:solidFill>
                  <a:schemeClr val="tx1"/>
                </a:solidFill>
                <a:effectLst/>
                <a:latin typeface="+mn-lt"/>
                <a:ea typeface="+mn-ea"/>
                <a:cs typeface="+mn-cs"/>
              </a:rPr>
              <a:t> היא חברה ישראלית שהוקמה ע"י יוצאי יחידות מודיעין בצה"ל.</a:t>
            </a:r>
          </a:p>
          <a:p>
            <a:pPr lvl="0" algn="r" rtl="1">
              <a:spcBef>
                <a:spcPts val="0"/>
              </a:spcBef>
              <a:buNone/>
            </a:pPr>
            <a:r>
              <a:rPr lang="he-IL" sz="1100" b="0" i="0" kern="1200" baseline="0" noProof="0" dirty="0" smtClean="0">
                <a:solidFill>
                  <a:schemeClr val="tx1"/>
                </a:solidFill>
                <a:effectLst/>
                <a:latin typeface="+mn-lt"/>
                <a:ea typeface="+mn-ea"/>
                <a:cs typeface="+mn-cs"/>
              </a:rPr>
              <a:t>הוכתרה ע"י 'סייבר </a:t>
            </a:r>
            <a:r>
              <a:rPr lang="he-IL" sz="1100" b="0" i="0" kern="1200" baseline="0" noProof="0" dirty="0" err="1" smtClean="0">
                <a:solidFill>
                  <a:schemeClr val="tx1"/>
                </a:solidFill>
                <a:effectLst/>
                <a:latin typeface="+mn-lt"/>
                <a:ea typeface="+mn-ea"/>
                <a:cs typeface="+mn-cs"/>
              </a:rPr>
              <a:t>דיפנס</a:t>
            </a:r>
            <a:r>
              <a:rPr lang="he-IL" sz="1100" b="0" i="0" kern="1200" baseline="0" noProof="0" dirty="0" smtClean="0">
                <a:solidFill>
                  <a:schemeClr val="tx1"/>
                </a:solidFill>
                <a:effectLst/>
                <a:latin typeface="+mn-lt"/>
                <a:ea typeface="+mn-ea"/>
                <a:cs typeface="+mn-cs"/>
              </a:rPr>
              <a:t> מגזין' כמוצר הטוב ביותר בפתרונות אבטחה למערכות שליטה תעשייתיות.</a:t>
            </a:r>
          </a:p>
          <a:p>
            <a:pPr lvl="0" algn="r" rtl="1">
              <a:spcBef>
                <a:spcPts val="0"/>
              </a:spcBef>
              <a:buNone/>
            </a:pPr>
            <a:r>
              <a:rPr lang="he-IL" sz="1100" b="0" i="0" kern="1200" baseline="0" noProof="0" dirty="0" smtClean="0">
                <a:solidFill>
                  <a:schemeClr val="tx1"/>
                </a:solidFill>
                <a:effectLst/>
                <a:latin typeface="+mn-lt"/>
                <a:ea typeface="+mn-ea"/>
                <a:cs typeface="+mn-cs"/>
              </a:rPr>
              <a:t>דרך הפעולה של המוצר היא איסוף מידע </a:t>
            </a:r>
            <a:r>
              <a:rPr lang="he-IL" sz="1100" b="0" i="0" kern="1200" baseline="0" noProof="0" dirty="0" err="1" smtClean="0">
                <a:solidFill>
                  <a:schemeClr val="tx1"/>
                </a:solidFill>
                <a:effectLst/>
                <a:latin typeface="+mn-lt"/>
                <a:ea typeface="+mn-ea"/>
                <a:cs typeface="+mn-cs"/>
              </a:rPr>
              <a:t>אמיתי</a:t>
            </a:r>
            <a:r>
              <a:rPr lang="he-IL" sz="1100" b="0" i="0" kern="1200" baseline="0" noProof="0" dirty="0" smtClean="0">
                <a:solidFill>
                  <a:schemeClr val="tx1"/>
                </a:solidFill>
                <a:effectLst/>
                <a:latin typeface="+mn-lt"/>
                <a:ea typeface="+mn-ea"/>
                <a:cs typeface="+mn-cs"/>
              </a:rPr>
              <a:t> והחלת אלגוריתמי למידה שיאפשרו זיהוי פעילות חשודה במערכת.</a:t>
            </a:r>
          </a:p>
          <a:p>
            <a:pPr lvl="0" algn="r" rtl="1">
              <a:spcBef>
                <a:spcPts val="0"/>
              </a:spcBef>
              <a:buNone/>
            </a:pPr>
            <a:r>
              <a:rPr lang="he-IL" sz="1100" b="0" i="0" kern="1200" baseline="0" noProof="0" dirty="0" smtClean="0">
                <a:solidFill>
                  <a:schemeClr val="tx1"/>
                </a:solidFill>
                <a:effectLst/>
                <a:latin typeface="+mn-lt"/>
                <a:ea typeface="+mn-ea"/>
                <a:cs typeface="+mn-cs"/>
              </a:rPr>
              <a:t>מתחברת למערכת קיימת ומתפקדת כשכבה נסתרת.</a:t>
            </a:r>
          </a:p>
        </p:txBody>
      </p:sp>
    </p:spTree>
    <p:extLst>
      <p:ext uri="{BB962C8B-B14F-4D97-AF65-F5344CB8AC3E}">
        <p14:creationId xmlns:p14="http://schemas.microsoft.com/office/powerpoint/2010/main" val="276954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מה זה </a:t>
            </a:r>
            <a:r>
              <a:rPr lang="en-US" dirty="0" smtClean="0"/>
              <a:t>Device</a:t>
            </a:r>
            <a:r>
              <a:rPr lang="en-US" baseline="0" dirty="0" smtClean="0"/>
              <a:t> Fingerprinting</a:t>
            </a:r>
            <a:r>
              <a:rPr lang="he-IL" baseline="0" dirty="0" smtClean="0"/>
              <a:t>?</a:t>
            </a:r>
          </a:p>
          <a:p>
            <a:pPr lvl="0">
              <a:spcBef>
                <a:spcPts val="0"/>
              </a:spcBef>
              <a:buNone/>
            </a:pPr>
            <a:r>
              <a:rPr lang="he-IL" baseline="0" dirty="0" smtClean="0"/>
              <a:t>טביעת האצבע של מכשיר:</a:t>
            </a:r>
            <a:r>
              <a:rPr lang="he-IL" baseline="0" dirty="0"/>
              <a:t> </a:t>
            </a:r>
            <a:r>
              <a:rPr lang="he-IL" baseline="0" dirty="0" smtClean="0"/>
              <a:t>ייצוג </a:t>
            </a:r>
            <a:r>
              <a:rPr lang="he-IL" baseline="0" dirty="0" err="1" smtClean="0"/>
              <a:t>וקטורי</a:t>
            </a:r>
            <a:r>
              <a:rPr lang="he-IL" baseline="0" dirty="0" smtClean="0"/>
              <a:t> של מאפיינים מדידים של המכשיר.</a:t>
            </a:r>
          </a:p>
          <a:p>
            <a:pPr lvl="0">
              <a:spcBef>
                <a:spcPts val="0"/>
              </a:spcBef>
              <a:buNone/>
            </a:pPr>
            <a:r>
              <a:rPr lang="he-IL" baseline="0" dirty="0" smtClean="0"/>
              <a:t>המטרה היא שבהמשך, אותו ייצוג </a:t>
            </a:r>
            <a:r>
              <a:rPr lang="he-IL" baseline="0" dirty="0" err="1" smtClean="0"/>
              <a:t>וקטורי</a:t>
            </a:r>
            <a:r>
              <a:rPr lang="he-IL" baseline="0" dirty="0" smtClean="0"/>
              <a:t> יאפשר לנו להבדיל בין כל שתי מכשירים שונים.</a:t>
            </a:r>
          </a:p>
        </p:txBody>
      </p:sp>
    </p:spTree>
    <p:extLst>
      <p:ext uri="{BB962C8B-B14F-4D97-AF65-F5344CB8AC3E}">
        <p14:creationId xmlns:p14="http://schemas.microsoft.com/office/powerpoint/2010/main" val="108068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כדי להשיג</a:t>
            </a:r>
            <a:r>
              <a:rPr lang="he-IL" baseline="0" dirty="0" smtClean="0"/>
              <a:t> את זה, נרצה (1) גיוון ו- (2) יציבות.</a:t>
            </a:r>
          </a:p>
          <a:p>
            <a:pPr lvl="0">
              <a:spcBef>
                <a:spcPts val="0"/>
              </a:spcBef>
              <a:buNone/>
            </a:pPr>
            <a:r>
              <a:rPr lang="he-IL" baseline="0" dirty="0" smtClean="0"/>
              <a:t>היינו מאוד רוצים 100% משתיהם. </a:t>
            </a:r>
          </a:p>
          <a:p>
            <a:pPr lvl="0">
              <a:spcBef>
                <a:spcPts val="0"/>
              </a:spcBef>
              <a:buNone/>
            </a:pPr>
            <a:r>
              <a:rPr lang="he-IL" baseline="0" dirty="0" smtClean="0"/>
              <a:t>גיוון ככה שלכל מכשיר תהיה טביעת אצבע שונה. כמה שיותר פרמטרים שירכיבו אותה ככה היא תהיה ייחודית יותר.</a:t>
            </a:r>
          </a:p>
          <a:p>
            <a:pPr lvl="0">
              <a:spcBef>
                <a:spcPts val="0"/>
              </a:spcBef>
              <a:buNone/>
            </a:pPr>
            <a:r>
              <a:rPr lang="he-IL" dirty="0" smtClean="0"/>
              <a:t>ויציבות ככה שהחתימה תוכל להישאר יציבה וזהה לאורך</a:t>
            </a:r>
            <a:r>
              <a:rPr lang="he-IL" baseline="0" dirty="0" smtClean="0"/>
              <a:t> פרק ממושך ככל האפשר. אז... כמה שפחות פרמטרים ירכיבו אותה, ככה היא תהיה יציבה יותר.</a:t>
            </a:r>
          </a:p>
          <a:p>
            <a:pPr lvl="0">
              <a:spcBef>
                <a:spcPts val="0"/>
              </a:spcBef>
              <a:buNone/>
            </a:pPr>
            <a:r>
              <a:rPr lang="he-IL" baseline="0" dirty="0" smtClean="0"/>
              <a:t>למעשה אלו שתי מאפיינים שבאים אחד על חשבון השני ונצטרך למצוא איזשהו איזון עדין ביניהם כדי לייצר הפרדה איכותית בין חתימה לחתימה.</a:t>
            </a:r>
            <a:endParaRPr dirty="0"/>
          </a:p>
        </p:txBody>
      </p:sp>
    </p:spTree>
    <p:extLst>
      <p:ext uri="{BB962C8B-B14F-4D97-AF65-F5344CB8AC3E}">
        <p14:creationId xmlns:p14="http://schemas.microsoft.com/office/powerpoint/2010/main" val="2350949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קיימות</a:t>
            </a:r>
            <a:r>
              <a:rPr lang="he-IL" baseline="0" dirty="0" smtClean="0"/>
              <a:t> המון שיטות לייצור חתימות וניתן לחלק אותן לשתי סוגים:</a:t>
            </a:r>
          </a:p>
          <a:p>
            <a:pPr lvl="0">
              <a:spcBef>
                <a:spcPts val="0"/>
              </a:spcBef>
              <a:buNone/>
            </a:pPr>
            <a:r>
              <a:rPr lang="he-IL" baseline="0" dirty="0" smtClean="0"/>
              <a:t>השיטות הפאסיביות המאופיינות בניתוח שקט של מידע רלוונטי לסיווג, כמו הגדרות </a:t>
            </a:r>
            <a:r>
              <a:rPr lang="en-US" baseline="0" dirty="0" smtClean="0"/>
              <a:t>TCP\IP</a:t>
            </a:r>
            <a:r>
              <a:rPr lang="he-IL" baseline="0" dirty="0" smtClean="0"/>
              <a:t>, גרסת מערכת ההפעלה </a:t>
            </a:r>
            <a:r>
              <a:rPr lang="he-IL" baseline="0" dirty="0" err="1" smtClean="0"/>
              <a:t>וכו</a:t>
            </a:r>
            <a:r>
              <a:rPr lang="he-IL" baseline="0" dirty="0" smtClean="0"/>
              <a:t>'. מבוצעות לרוב ע"י 'הסנפה' של תגובות שהמכשיר מייצר ברשת.</a:t>
            </a:r>
          </a:p>
          <a:p>
            <a:pPr lvl="0">
              <a:spcBef>
                <a:spcPts val="0"/>
              </a:spcBef>
              <a:buNone/>
            </a:pPr>
            <a:r>
              <a:rPr lang="he-IL" baseline="0" dirty="0" smtClean="0"/>
              <a:t>ומהצד השני, השיטות האקטיביות המאופיינות בתשאול אקטיבי ולעיתים פולשני של המכשיר, כדי לקבל ממנו תגובות רלוונטיות לסיווג.</a:t>
            </a:r>
            <a:endParaRPr dirty="0"/>
          </a:p>
        </p:txBody>
      </p:sp>
    </p:spTree>
    <p:extLst>
      <p:ext uri="{BB962C8B-B14F-4D97-AF65-F5344CB8AC3E}">
        <p14:creationId xmlns:p14="http://schemas.microsoft.com/office/powerpoint/2010/main" val="2188828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אם ננסה להגדיר</a:t>
            </a:r>
            <a:r>
              <a:rPr lang="he-IL" baseline="0" dirty="0" smtClean="0"/>
              <a:t> את טביעות האצבע בצורה קצת יותר פורמלית:</a:t>
            </a:r>
          </a:p>
          <a:p>
            <a:pPr lvl="0">
              <a:spcBef>
                <a:spcPts val="0"/>
              </a:spcBef>
              <a:buNone/>
            </a:pPr>
            <a:r>
              <a:rPr lang="he-IL" baseline="0" dirty="0" smtClean="0"/>
              <a:t>יהי </a:t>
            </a:r>
            <a:r>
              <a:rPr lang="en-US" baseline="0" dirty="0" smtClean="0"/>
              <a:t>G</a:t>
            </a:r>
            <a:r>
              <a:rPr lang="he-IL" baseline="0" dirty="0" smtClean="0"/>
              <a:t> – מערך של כל המכשירים ב-</a:t>
            </a:r>
            <a:r>
              <a:rPr lang="en-US" baseline="0" dirty="0" smtClean="0"/>
              <a:t>ICS</a:t>
            </a:r>
            <a:r>
              <a:rPr lang="he-IL" baseline="0" dirty="0" smtClean="0"/>
              <a:t> המורכב מרכיבים</a:t>
            </a:r>
            <a:r>
              <a:rPr lang="he-IL" baseline="0" dirty="0"/>
              <a:t> </a:t>
            </a:r>
            <a:r>
              <a:rPr lang="en-US" baseline="0" dirty="0" smtClean="0"/>
              <a:t>Dj,k</a:t>
            </a:r>
            <a:r>
              <a:rPr lang="he-IL" baseline="0" dirty="0" smtClean="0"/>
              <a:t> כאשר </a:t>
            </a:r>
            <a:r>
              <a:rPr lang="en-US" baseline="0" dirty="0" smtClean="0"/>
              <a:t>J</a:t>
            </a:r>
            <a:r>
              <a:rPr lang="he-IL" baseline="0" dirty="0" smtClean="0"/>
              <a:t> הוא ספק המכשיר ו-</a:t>
            </a:r>
            <a:r>
              <a:rPr lang="en-US" baseline="0" dirty="0" smtClean="0"/>
              <a:t>K</a:t>
            </a:r>
            <a:r>
              <a:rPr lang="he-IL" baseline="0" dirty="0" smtClean="0"/>
              <a:t> הוא הדגם.</a:t>
            </a:r>
          </a:p>
          <a:p>
            <a:pPr lvl="0">
              <a:spcBef>
                <a:spcPts val="0"/>
              </a:spcBef>
              <a:buNone/>
            </a:pPr>
            <a:r>
              <a:rPr lang="he-IL" baseline="0" dirty="0" smtClean="0"/>
              <a:t>בהינתן סט תצפיות </a:t>
            </a:r>
            <a:r>
              <a:rPr lang="en-US" baseline="0" dirty="0" smtClean="0"/>
              <a:t>Oi</a:t>
            </a:r>
            <a:r>
              <a:rPr lang="he-IL" baseline="0" dirty="0" smtClean="0"/>
              <a:t> של כל מכשיר  </a:t>
            </a:r>
            <a:r>
              <a:rPr lang="en-US" baseline="0" dirty="0" smtClean="0"/>
              <a:t>I</a:t>
            </a:r>
            <a:endParaRPr lang="he-IL" baseline="0" dirty="0" smtClean="0"/>
          </a:p>
          <a:p>
            <a:pPr lvl="0">
              <a:spcBef>
                <a:spcPts val="0"/>
              </a:spcBef>
              <a:buNone/>
            </a:pPr>
            <a:r>
              <a:rPr lang="he-IL" baseline="0" dirty="0" smtClean="0"/>
              <a:t>נרצה לקבוע איזה </a:t>
            </a:r>
            <a:r>
              <a:rPr lang="en-US" baseline="0" dirty="0" err="1" smtClean="0"/>
              <a:t>DJK</a:t>
            </a:r>
            <a:r>
              <a:rPr lang="he-IL" baseline="0" dirty="0" smtClean="0"/>
              <a:t> הוא </a:t>
            </a:r>
            <a:r>
              <a:rPr lang="en-US" baseline="0" dirty="0" smtClean="0"/>
              <a:t>Oi</a:t>
            </a:r>
            <a:r>
              <a:rPr lang="he-IL" baseline="0" dirty="0" smtClean="0"/>
              <a:t>. כלומר איזה דגם מאיזה ספק בדיוק.</a:t>
            </a:r>
            <a:endParaRPr lang="en-US" baseline="0" dirty="0" smtClean="0"/>
          </a:p>
        </p:txBody>
      </p:sp>
    </p:spTree>
    <p:extLst>
      <p:ext uri="{BB962C8B-B14F-4D97-AF65-F5344CB8AC3E}">
        <p14:creationId xmlns:p14="http://schemas.microsoft.com/office/powerpoint/2010/main" val="35847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כותרת</a:t>
            </a:r>
            <a:r>
              <a:rPr lang="he-IL" baseline="0" dirty="0" smtClean="0"/>
              <a:t> המאמר מדברת על מערכות סייבר פיזיות... </a:t>
            </a:r>
            <a:r>
              <a:rPr lang="he-IL" dirty="0" smtClean="0"/>
              <a:t>אז</a:t>
            </a:r>
            <a:r>
              <a:rPr lang="he-IL" baseline="0" dirty="0" smtClean="0"/>
              <a:t> מה זה בעצם </a:t>
            </a:r>
            <a:r>
              <a:rPr lang="en-US" baseline="0" dirty="0" smtClean="0"/>
              <a:t>cyber physical systems</a:t>
            </a:r>
            <a:r>
              <a:rPr lang="he-IL" baseline="0" dirty="0" smtClean="0"/>
              <a:t> ?</a:t>
            </a:r>
            <a:r>
              <a:rPr lang="en-US" baseline="0" dirty="0" smtClean="0"/>
              <a:t/>
            </a:r>
            <a:br>
              <a:rPr lang="en-US" baseline="0" dirty="0" smtClean="0"/>
            </a:br>
            <a:r>
              <a:rPr lang="he-IL" baseline="0" dirty="0" smtClean="0"/>
              <a:t>מערכות המורכבות מאובייקטים פיזיים בעולם האמתי ומנוטרות ו/או נשלטות על ידי רכיבים ממוחשבים.</a:t>
            </a:r>
          </a:p>
          <a:p>
            <a:pPr lvl="0">
              <a:spcBef>
                <a:spcPts val="0"/>
              </a:spcBef>
              <a:buNone/>
            </a:pPr>
            <a:r>
              <a:rPr lang="he-IL" baseline="0" dirty="0" smtClean="0"/>
              <a:t>ניתן להקביל את המערכות למערכות </a:t>
            </a:r>
            <a:r>
              <a:rPr lang="en-US" baseline="0" dirty="0" err="1" smtClean="0"/>
              <a:t>IOT</a:t>
            </a:r>
            <a:r>
              <a:rPr lang="he-IL" baseline="0" dirty="0" smtClean="0"/>
              <a:t> עם קשר חזק יותר בין הרכיבים הפיזיים והרכיבים הממוחשבים.</a:t>
            </a:r>
            <a:endParaRPr dirty="0"/>
          </a:p>
        </p:txBody>
      </p:sp>
    </p:spTree>
    <p:extLst>
      <p:ext uri="{BB962C8B-B14F-4D97-AF65-F5344CB8AC3E}">
        <p14:creationId xmlns:p14="http://schemas.microsoft.com/office/powerpoint/2010/main" val="558119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קיימות</a:t>
            </a:r>
            <a:r>
              <a:rPr lang="he-IL" baseline="0" dirty="0" smtClean="0"/>
              <a:t> 3 גישות לאיסוף המידע שיאפשר סיווג נכון, ו-2 מהן חדשות ומוצעות על ידי מחברי המאמר:</a:t>
            </a:r>
          </a:p>
          <a:p>
            <a:pPr lvl="0">
              <a:spcBef>
                <a:spcPts val="0"/>
              </a:spcBef>
              <a:buNone/>
            </a:pPr>
            <a:r>
              <a:rPr lang="he-IL" baseline="0" dirty="0" smtClean="0"/>
              <a:t>השיטה הראשונה והקונבנציונאלית, גישת הקופסה השחורה:</a:t>
            </a:r>
            <a:r>
              <a:rPr lang="he-IL" baseline="0" dirty="0"/>
              <a:t> </a:t>
            </a:r>
            <a:r>
              <a:rPr lang="he-IL" baseline="0" dirty="0" smtClean="0"/>
              <a:t>שימוש בדגימות מידע, תצפיות. דורשת תקופת איסוף מידע ארוכה. אין צורך בידע / מידע מקדים על המכשיר.</a:t>
            </a:r>
          </a:p>
          <a:p>
            <a:pPr lvl="0">
              <a:spcBef>
                <a:spcPts val="0"/>
              </a:spcBef>
              <a:buNone/>
            </a:pPr>
            <a:r>
              <a:rPr lang="he-IL" baseline="0" dirty="0" smtClean="0"/>
              <a:t>גישת הקופסה הלבנה: מיועדת למצב שבו אין יכולת להשיג דגימות מידע, תצפיות של המכשיר. מייצרים מודל דינאמי של המכשיר בהתאם לקוד המקור, שרטוטי </a:t>
            </a:r>
            <a:r>
              <a:rPr lang="en-US" baseline="0" dirty="0" smtClean="0"/>
              <a:t>CAD </a:t>
            </a:r>
            <a:r>
              <a:rPr lang="he-IL" baseline="0" dirty="0" smtClean="0"/>
              <a:t> (</a:t>
            </a:r>
            <a:r>
              <a:rPr lang="en-US" baseline="0" dirty="0" smtClean="0"/>
              <a:t>Computer aided designs</a:t>
            </a:r>
            <a:r>
              <a:rPr lang="he-IL" baseline="0" dirty="0" smtClean="0"/>
              <a:t>), מדידות פיזיות וכל מידע נוסף שניתן להשיג על המכשיר.</a:t>
            </a:r>
          </a:p>
          <a:p>
            <a:pPr lvl="0">
              <a:spcBef>
                <a:spcPts val="0"/>
              </a:spcBef>
              <a:buNone/>
            </a:pPr>
            <a:r>
              <a:rPr lang="he-IL" baseline="0" dirty="0" smtClean="0"/>
              <a:t>וגישת הקופסה האפורה שלמעשה משלבת את שתי הגישות הקודמות.</a:t>
            </a:r>
          </a:p>
        </p:txBody>
      </p:sp>
    </p:spTree>
    <p:extLst>
      <p:ext uri="{BB962C8B-B14F-4D97-AF65-F5344CB8AC3E}">
        <p14:creationId xmlns:p14="http://schemas.microsoft.com/office/powerpoint/2010/main" val="404533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מחברי המאמר מציעים שתי גישות</a:t>
            </a:r>
            <a:r>
              <a:rPr lang="he-IL" baseline="0" dirty="0" smtClean="0"/>
              <a:t> פאסיביות לייצור חתימות מכשירים, המיועדות במיוחד למאפיינים הייחודיים של מערכות שליטה תעשייתיות.</a:t>
            </a:r>
          </a:p>
          <a:p>
            <a:pPr lvl="0">
              <a:spcBef>
                <a:spcPts val="0"/>
              </a:spcBef>
              <a:buNone/>
            </a:pPr>
            <a:r>
              <a:rPr lang="he-IL" baseline="0" dirty="0" smtClean="0"/>
              <a:t>נציג סקירה כללית של שתי השיטות ולאחר מכן נצלול לעומקן.</a:t>
            </a:r>
            <a:endParaRPr dirty="0"/>
          </a:p>
        </p:txBody>
      </p:sp>
    </p:spTree>
    <p:extLst>
      <p:ext uri="{BB962C8B-B14F-4D97-AF65-F5344CB8AC3E}">
        <p14:creationId xmlns:p14="http://schemas.microsoft.com/office/powerpoint/2010/main" val="3510270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השיטה</a:t>
            </a:r>
            <a:r>
              <a:rPr lang="he-IL" baseline="0" dirty="0" smtClean="0"/>
              <a:t> הראשונה:</a:t>
            </a:r>
          </a:p>
          <a:p>
            <a:pPr lvl="0">
              <a:spcBef>
                <a:spcPts val="0"/>
              </a:spcBef>
              <a:buNone/>
            </a:pPr>
            <a:r>
              <a:rPr lang="en-US" dirty="0" smtClean="0"/>
              <a:t>Cross</a:t>
            </a:r>
            <a:r>
              <a:rPr lang="en-US" baseline="0" dirty="0" smtClean="0"/>
              <a:t> layer response time fingerprinting </a:t>
            </a:r>
            <a:r>
              <a:rPr lang="he-IL" baseline="0" dirty="0" smtClean="0"/>
              <a:t> או  </a:t>
            </a:r>
            <a:r>
              <a:rPr lang="en-US" baseline="0" dirty="0" smtClean="0"/>
              <a:t>CLRT</a:t>
            </a:r>
            <a:r>
              <a:rPr lang="he-IL" baseline="0" dirty="0" smtClean="0"/>
              <a:t>.</a:t>
            </a:r>
          </a:p>
          <a:p>
            <a:pPr lvl="0">
              <a:spcBef>
                <a:spcPts val="0"/>
              </a:spcBef>
              <a:buNone/>
            </a:pPr>
            <a:r>
              <a:rPr lang="he-IL" baseline="0" dirty="0" smtClean="0"/>
              <a:t>בשיטה זו נאזין לרשת מנקודה כלשהי בין ה-</a:t>
            </a:r>
            <a:r>
              <a:rPr lang="en-US" baseline="0" dirty="0" err="1" smtClean="0"/>
              <a:t>RTU</a:t>
            </a:r>
            <a:r>
              <a:rPr lang="he-IL" baseline="0" dirty="0" smtClean="0"/>
              <a:t> ל-</a:t>
            </a:r>
            <a:r>
              <a:rPr lang="en-US" baseline="0" dirty="0" err="1" smtClean="0"/>
              <a:t>IED</a:t>
            </a:r>
            <a:r>
              <a:rPr lang="he-IL" baseline="0" dirty="0" smtClean="0"/>
              <a:t> ונחשב את זמן התגובה בין שכבת האפליקציה לשכבת התעבורה כדי לייצר חתימה מדויקת למכשיר.</a:t>
            </a:r>
          </a:p>
          <a:p>
            <a:pPr lvl="0">
              <a:spcBef>
                <a:spcPts val="0"/>
              </a:spcBef>
              <a:buNone/>
            </a:pPr>
            <a:r>
              <a:rPr lang="he-IL" baseline="0" dirty="0" smtClean="0"/>
              <a:t>מתבססים על העובדה שהמדידה הזו היא עצמאית ונפרדת מ-</a:t>
            </a:r>
            <a:r>
              <a:rPr lang="en-US" baseline="0" dirty="0" err="1" smtClean="0"/>
              <a:t>RTT</a:t>
            </a:r>
            <a:r>
              <a:rPr lang="he-IL" baseline="0" dirty="0" smtClean="0"/>
              <a:t> (</a:t>
            </a:r>
            <a:r>
              <a:rPr lang="en-US" baseline="0" dirty="0" smtClean="0"/>
              <a:t>round trip time</a:t>
            </a:r>
            <a:r>
              <a:rPr lang="he-IL" baseline="0" dirty="0" smtClean="0"/>
              <a:t>) מכיוון שהזמן הנמדד הוא בין שתי </a:t>
            </a:r>
            <a:r>
              <a:rPr lang="he-IL" baseline="0" dirty="0" err="1" smtClean="0"/>
              <a:t>פאקטות</a:t>
            </a:r>
            <a:r>
              <a:rPr lang="he-IL" baseline="0" dirty="0" smtClean="0"/>
              <a:t> עוקבות, מאותו המקור לאותו היעד.</a:t>
            </a:r>
            <a:endParaRPr dirty="0"/>
          </a:p>
        </p:txBody>
      </p:sp>
    </p:spTree>
    <p:extLst>
      <p:ext uri="{BB962C8B-B14F-4D97-AF65-F5344CB8AC3E}">
        <p14:creationId xmlns:p14="http://schemas.microsoft.com/office/powerpoint/2010/main" val="572874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השיטה השנייה</a:t>
            </a:r>
            <a:r>
              <a:rPr lang="he-IL" baseline="0" dirty="0" smtClean="0"/>
              <a:t>:</a:t>
            </a:r>
          </a:p>
          <a:p>
            <a:pPr lvl="0">
              <a:spcBef>
                <a:spcPts val="0"/>
              </a:spcBef>
              <a:buNone/>
            </a:pPr>
            <a:r>
              <a:rPr lang="en-US" baseline="0" dirty="0" smtClean="0"/>
              <a:t>Physical fingerprinting </a:t>
            </a:r>
            <a:r>
              <a:rPr lang="he-IL" baseline="0" dirty="0" smtClean="0"/>
              <a:t> - חתימות פיזיות.</a:t>
            </a:r>
          </a:p>
          <a:p>
            <a:pPr lvl="0">
              <a:spcBef>
                <a:spcPts val="0"/>
              </a:spcBef>
              <a:buNone/>
            </a:pPr>
            <a:r>
              <a:rPr lang="he-IL" baseline="0" dirty="0" smtClean="0"/>
              <a:t>בשיטה זו ננסה ממש למדוד את הזמן המדויק הנדרש לביצוע הפעולה הפיזית במציאות. ייעשה שימוש בחתימות זמן, </a:t>
            </a:r>
            <a:r>
              <a:rPr lang="en-US" baseline="0" dirty="0" smtClean="0"/>
              <a:t>TIMESTAMPS</a:t>
            </a:r>
            <a:r>
              <a:rPr lang="he-IL" baseline="0" dirty="0" smtClean="0"/>
              <a:t>, ברזולוציה גבוהה,</a:t>
            </a:r>
          </a:p>
          <a:p>
            <a:pPr lvl="0">
              <a:spcBef>
                <a:spcPts val="0"/>
              </a:spcBef>
              <a:buNone/>
            </a:pPr>
            <a:r>
              <a:rPr lang="he-IL" baseline="0" dirty="0" smtClean="0"/>
              <a:t>וגם פה נאזין לרשת בנקודה כלשהי, הפעם בין המאסטר </a:t>
            </a:r>
            <a:r>
              <a:rPr lang="he-IL" baseline="0" dirty="0" err="1" smtClean="0"/>
              <a:t>לסלייב</a:t>
            </a:r>
            <a:r>
              <a:rPr lang="he-IL" baseline="0" dirty="0" smtClean="0"/>
              <a:t> ואת דרך המדידה המדויקת נסביר בהמשך.</a:t>
            </a:r>
            <a:endParaRPr dirty="0"/>
          </a:p>
        </p:txBody>
      </p:sp>
    </p:spTree>
    <p:extLst>
      <p:ext uri="{BB962C8B-B14F-4D97-AF65-F5344CB8AC3E}">
        <p14:creationId xmlns:p14="http://schemas.microsoft.com/office/powerpoint/2010/main" val="1773108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100" dirty="0" smtClean="0"/>
              <a:t>הבה</a:t>
            </a:r>
            <a:r>
              <a:rPr lang="he-IL" sz="1100" baseline="0" dirty="0" smtClean="0"/>
              <a:t> נתעמק בשיטה הראשונה: </a:t>
            </a:r>
            <a:r>
              <a:rPr lang="en-US" sz="1100" baseline="0" dirty="0" smtClean="0"/>
              <a:t>CLRT</a:t>
            </a:r>
            <a:endParaRPr lang="he-IL" sz="1100" baseline="0" dirty="0" smtClean="0"/>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dirty="0" smtClean="0"/>
              <a:t>כדי</a:t>
            </a:r>
            <a:r>
              <a:rPr lang="he-IL" sz="1100" baseline="0" dirty="0" smtClean="0"/>
              <a:t> להבין אותה לעומק, צריך לפרט מעט יותר על מאפייני ה-</a:t>
            </a:r>
            <a:r>
              <a:rPr lang="en-US" sz="1100" baseline="0" dirty="0" smtClean="0"/>
              <a:t>ICS</a:t>
            </a:r>
            <a:r>
              <a:rPr lang="he-IL" sz="1100" baseline="0" dirty="0" smtClean="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מאפייני המכשירים ב-</a:t>
            </a:r>
            <a:r>
              <a:rPr lang="en-US" sz="1100" baseline="0" dirty="0" smtClean="0"/>
              <a:t>ICS</a:t>
            </a:r>
            <a:r>
              <a:rPr lang="he-IL" sz="1100" baseline="0" dirty="0" smtClean="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המכשירים כולם, ובפרט ה-</a:t>
            </a:r>
            <a:r>
              <a:rPr lang="en-US" sz="1100" baseline="0" dirty="0" err="1" smtClean="0"/>
              <a:t>IEDs</a:t>
            </a:r>
            <a:r>
              <a:rPr lang="he-IL" sz="1100" baseline="0" dirty="0" smtClean="0"/>
              <a:t> שמבצעים את הפעולות הפיזיות, מתוכננים בצורה מאוד פשוטה ומיועדים לביצוע פעולה אחת בדרך כלל.</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הם בעלי כח חישוב נמוך, ושימוש אפילו נמוך יותר ממנו. כח החישוב בפועל מוגבל לחלק קטן יחסית </a:t>
            </a:r>
            <a:r>
              <a:rPr lang="he-IL" sz="1100" baseline="0" dirty="0" err="1" smtClean="0"/>
              <a:t>מהכח</a:t>
            </a:r>
            <a:r>
              <a:rPr lang="he-IL" sz="1100" baseline="0" dirty="0" smtClean="0"/>
              <a:t> הכולל, ממניעים של יציבות ואמינות המערכת.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100" baseline="0" dirty="0" smtClean="0"/>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אלה יחד, גורמים לכך שזמן העיבוד שלהם הוא סטאטי ולא משתנה עבור כל צירוף של מכשיר והגדרות תוכנה </a:t>
            </a:r>
            <a:r>
              <a:rPr lang="he-IL" sz="1100" baseline="0" dirty="0" err="1" smtClean="0"/>
              <a:t>מסויימות</a:t>
            </a:r>
            <a:r>
              <a:rPr lang="he-IL" sz="1100" baseline="0" dirty="0" smtClean="0"/>
              <a:t>.</a:t>
            </a:r>
            <a:endParaRPr lang="he-IL" sz="1100" dirty="0" smtClean="0"/>
          </a:p>
        </p:txBody>
      </p:sp>
    </p:spTree>
    <p:extLst>
      <p:ext uri="{BB962C8B-B14F-4D97-AF65-F5344CB8AC3E}">
        <p14:creationId xmlns:p14="http://schemas.microsoft.com/office/powerpoint/2010/main" val="2241595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100" dirty="0" smtClean="0"/>
              <a:t>מאפייני</a:t>
            </a:r>
            <a:r>
              <a:rPr lang="he-IL" sz="1100" baseline="0" dirty="0" smtClean="0"/>
              <a:t> ארכיטקטורת הרשת ב</a:t>
            </a:r>
            <a:r>
              <a:rPr lang="en-US" sz="1100" baseline="0" dirty="0" smtClean="0"/>
              <a:t>ICS</a:t>
            </a:r>
            <a:r>
              <a:rPr lang="he-IL" sz="1100" baseline="0" dirty="0" smtClean="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הרשת שונה לגמרי מרשתות תאגידיות סטנדרטיות.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תחשבו על רשת של החברה שאתם עובדים בה. יש מחשבים נייחים, ניידים, </a:t>
            </a:r>
            <a:r>
              <a:rPr lang="he-IL" sz="1100" baseline="0" dirty="0" err="1" smtClean="0"/>
              <a:t>טאבלטים</a:t>
            </a:r>
            <a:r>
              <a:rPr lang="he-IL" sz="1100" baseline="0" dirty="0" smtClean="0"/>
              <a:t>, סלולריים, תקשורת קווית, אלחוטית... העומסים לא קבועים.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ב-</a:t>
            </a:r>
            <a:r>
              <a:rPr lang="en-US" sz="1100" baseline="0" dirty="0" smtClean="0"/>
              <a:t>ICS</a:t>
            </a:r>
            <a:r>
              <a:rPr lang="he-IL" sz="1100" baseline="0" dirty="0" smtClean="0"/>
              <a:t>, כמות המכשירים המחוברים לרשת משתנה לעיתים נדירות מאוד, מה שגורם לכך שהעומסים ברשת – קבועים לחלוטין וצפויים מראש. אז לוקחים מקדם בטחון, מגדירים רוחב פס גדול משמעותית ממה שצריך ומשתמשים רק בחלק קטן מרוחב הפס. בתחנת הכוח בה נערך הניסוי של מחברי המאמר למשל, קיים רוחב פס של 100</a:t>
            </a:r>
            <a:r>
              <a:rPr lang="en-US" sz="1100" baseline="0" dirty="0" smtClean="0"/>
              <a:t>MBPS</a:t>
            </a:r>
            <a:r>
              <a:rPr lang="he-IL" sz="1100" baseline="0" dirty="0" smtClean="0"/>
              <a:t> והמערכת עושה שימוש בפועל רק </a:t>
            </a:r>
            <a:r>
              <a:rPr lang="he-IL" sz="1100" baseline="0" dirty="0" err="1" smtClean="0"/>
              <a:t>ב11</a:t>
            </a:r>
            <a:r>
              <a:rPr lang="en-US" sz="1100" baseline="0" dirty="0" smtClean="0"/>
              <a:t> KBPS</a:t>
            </a:r>
            <a:r>
              <a:rPr lang="he-IL" sz="1100" baseline="0" dirty="0" smtClean="0"/>
              <a:t>, שזה מאית מרוחב הפס.</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100" baseline="0" dirty="0" smtClean="0"/>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ההגדרות האלה מבטיחות שינויים מעטים מאוד, אם בכלל בין כל שתי </a:t>
            </a:r>
            <a:r>
              <a:rPr lang="he-IL" sz="1100" baseline="0" dirty="0" err="1" smtClean="0"/>
              <a:t>פאקטות</a:t>
            </a:r>
            <a:r>
              <a:rPr lang="he-IL" sz="1100" baseline="0" dirty="0" smtClean="0"/>
              <a:t> עוקבות.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אז, אין עיכובים ברמת הרשת.. מה שגורם למדידות ה-</a:t>
            </a:r>
            <a:r>
              <a:rPr lang="en-US" sz="1100" baseline="0" dirty="0" smtClean="0"/>
              <a:t>CLRT</a:t>
            </a:r>
            <a:r>
              <a:rPr lang="he-IL" sz="1100" baseline="0" dirty="0" smtClean="0"/>
              <a:t> להיות גדולות הרבה יותר מכל עיכוב אפשרי ברשת.</a:t>
            </a:r>
            <a:endParaRPr lang="en-US" sz="1100" dirty="0" smtClean="0"/>
          </a:p>
        </p:txBody>
      </p:sp>
    </p:spTree>
    <p:extLst>
      <p:ext uri="{BB962C8B-B14F-4D97-AF65-F5344CB8AC3E}">
        <p14:creationId xmlns:p14="http://schemas.microsoft.com/office/powerpoint/2010/main" val="3584512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נזכיר</a:t>
            </a:r>
            <a:r>
              <a:rPr lang="he-IL" baseline="0" dirty="0" smtClean="0"/>
              <a:t> שאנחנו בעצם מודדים את זמן העיבוד של המכשיר...</a:t>
            </a:r>
          </a:p>
          <a:p>
            <a:pPr lvl="0">
              <a:spcBef>
                <a:spcPts val="0"/>
              </a:spcBef>
              <a:buNone/>
            </a:pPr>
            <a:r>
              <a:rPr lang="he-IL" baseline="0" dirty="0" smtClean="0"/>
              <a:t>הזמן שעובר מרגע שליחת ה-</a:t>
            </a:r>
            <a:r>
              <a:rPr lang="en-US" baseline="0" dirty="0" smtClean="0"/>
              <a:t>ACK</a:t>
            </a:r>
            <a:r>
              <a:rPr lang="he-IL" baseline="0" dirty="0" smtClean="0"/>
              <a:t> בשכבת התעבורה ועד שנשלחת התגובה </a:t>
            </a:r>
            <a:r>
              <a:rPr lang="he-IL" baseline="0" dirty="0" err="1" smtClean="0"/>
              <a:t>האמיתית</a:t>
            </a:r>
            <a:r>
              <a:rPr lang="he-IL" baseline="0" dirty="0" smtClean="0"/>
              <a:t>.</a:t>
            </a:r>
          </a:p>
          <a:p>
            <a:pPr lvl="0">
              <a:spcBef>
                <a:spcPts val="0"/>
              </a:spcBef>
              <a:buNone/>
            </a:pPr>
            <a:r>
              <a:rPr lang="he-IL" baseline="0" dirty="0" smtClean="0"/>
              <a:t>החתימה מיוצרת על ידי ההתפלגות של המדידות האלה.</a:t>
            </a:r>
            <a:endParaRPr dirty="0"/>
          </a:p>
        </p:txBody>
      </p:sp>
    </p:spTree>
    <p:extLst>
      <p:ext uri="{BB962C8B-B14F-4D97-AF65-F5344CB8AC3E}">
        <p14:creationId xmlns:p14="http://schemas.microsoft.com/office/powerpoint/2010/main" val="3461552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הגדרה פורמלית של ייצור החתימה:</a:t>
            </a:r>
          </a:p>
          <a:p>
            <a:pPr lvl="0">
              <a:spcBef>
                <a:spcPts val="0"/>
              </a:spcBef>
              <a:buNone/>
            </a:pPr>
            <a:r>
              <a:rPr lang="en-US" dirty="0" smtClean="0"/>
              <a:t>M</a:t>
            </a:r>
            <a:r>
              <a:rPr lang="he-IL" baseline="0" dirty="0" smtClean="0"/>
              <a:t> – סט של מדידות </a:t>
            </a:r>
            <a:r>
              <a:rPr lang="en-US" baseline="0" dirty="0" smtClean="0"/>
              <a:t>CLRT</a:t>
            </a:r>
            <a:r>
              <a:rPr lang="he-IL" baseline="0" dirty="0" smtClean="0"/>
              <a:t> של מכשיר ספציפי.</a:t>
            </a:r>
          </a:p>
          <a:p>
            <a:pPr lvl="0">
              <a:spcBef>
                <a:spcPts val="0"/>
              </a:spcBef>
              <a:buNone/>
            </a:pPr>
            <a:r>
              <a:rPr lang="en-US" baseline="0" dirty="0" smtClean="0"/>
              <a:t>B</a:t>
            </a:r>
            <a:r>
              <a:rPr lang="he-IL" baseline="0" dirty="0" smtClean="0"/>
              <a:t> – מספר העמודות </a:t>
            </a:r>
            <a:r>
              <a:rPr lang="he-IL" baseline="0" dirty="0" err="1" smtClean="0"/>
              <a:t>בהיסטוגרמה</a:t>
            </a:r>
            <a:r>
              <a:rPr lang="he-IL" baseline="0" dirty="0" smtClean="0"/>
              <a:t>, למעשה גם מספר המאפיינים, פיצ'רים </a:t>
            </a:r>
            <a:r>
              <a:rPr lang="he-IL" baseline="0" dirty="0" err="1" smtClean="0"/>
              <a:t>בוקטור</a:t>
            </a:r>
            <a:r>
              <a:rPr lang="he-IL" baseline="0" dirty="0" smtClean="0"/>
              <a:t> החתימה.</a:t>
            </a:r>
          </a:p>
          <a:p>
            <a:pPr lvl="0">
              <a:spcBef>
                <a:spcPts val="0"/>
              </a:spcBef>
              <a:buNone/>
            </a:pPr>
            <a:r>
              <a:rPr lang="en-US" baseline="0" dirty="0" smtClean="0"/>
              <a:t>H</a:t>
            </a:r>
            <a:r>
              <a:rPr lang="he-IL" baseline="0" dirty="0" smtClean="0"/>
              <a:t> – ערך מקסימום מוערך שייקח אי פעם למדידת </a:t>
            </a:r>
            <a:r>
              <a:rPr lang="en-US" baseline="0" dirty="0" smtClean="0"/>
              <a:t>CLRT.</a:t>
            </a:r>
          </a:p>
          <a:p>
            <a:pPr lvl="0">
              <a:spcBef>
                <a:spcPts val="0"/>
              </a:spcBef>
              <a:buNone/>
            </a:pPr>
            <a:endParaRPr lang="en-US" dirty="0" smtClean="0"/>
          </a:p>
          <a:p>
            <a:pPr lvl="0">
              <a:spcBef>
                <a:spcPts val="0"/>
              </a:spcBef>
              <a:buNone/>
            </a:pPr>
            <a:r>
              <a:rPr lang="he-IL" dirty="0" smtClean="0"/>
              <a:t>נחלק</a:t>
            </a:r>
            <a:r>
              <a:rPr lang="he-IL" baseline="0" dirty="0" smtClean="0"/>
              <a:t> את טווח הערכים האפשריים בערכי סף </a:t>
            </a:r>
            <a:r>
              <a:rPr lang="en-US" baseline="0" dirty="0" err="1" smtClean="0"/>
              <a:t>Ti</a:t>
            </a:r>
            <a:r>
              <a:rPr lang="he-IL" baseline="0" dirty="0" smtClean="0"/>
              <a:t> כך ש</a:t>
            </a:r>
            <a:r>
              <a:rPr lang="en-US" baseline="0" dirty="0" err="1" smtClean="0"/>
              <a:t>Ti</a:t>
            </a:r>
            <a:r>
              <a:rPr lang="he-IL" baseline="0" dirty="0" smtClean="0"/>
              <a:t> הוא (מה שכתוב שם)</a:t>
            </a:r>
          </a:p>
          <a:p>
            <a:pPr lvl="0">
              <a:spcBef>
                <a:spcPts val="0"/>
              </a:spcBef>
              <a:buNone/>
            </a:pPr>
            <a:r>
              <a:rPr lang="he-IL" baseline="0" dirty="0" smtClean="0"/>
              <a:t>ונגדיר כל אלמנט בווקטור טביעת האצבע </a:t>
            </a:r>
            <a:r>
              <a:rPr lang="en-US" baseline="0" dirty="0" err="1" smtClean="0"/>
              <a:t>SJ</a:t>
            </a:r>
            <a:r>
              <a:rPr lang="en-US" baseline="0" dirty="0" smtClean="0"/>
              <a:t> </a:t>
            </a:r>
            <a:r>
              <a:rPr lang="he-IL" baseline="0" dirty="0" smtClean="0"/>
              <a:t> לפי המשוואה... ונסביר:</a:t>
            </a:r>
            <a:endParaRPr dirty="0"/>
          </a:p>
        </p:txBody>
      </p:sp>
    </p:spTree>
    <p:extLst>
      <p:ext uri="{BB962C8B-B14F-4D97-AF65-F5344CB8AC3E}">
        <p14:creationId xmlns:p14="http://schemas.microsoft.com/office/powerpoint/2010/main" val="4227060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כדי</a:t>
            </a:r>
            <a:r>
              <a:rPr lang="he-IL" baseline="0" dirty="0" smtClean="0"/>
              <a:t> לבחון עד כמה איכותית ההפרדה בין חתימת מכשיר אחד למשנהו, נערכו ניסויים </a:t>
            </a:r>
            <a:r>
              <a:rPr lang="he-IL" baseline="0" dirty="0" err="1" smtClean="0"/>
              <a:t>בסקייל</a:t>
            </a:r>
            <a:r>
              <a:rPr lang="he-IL" baseline="0" dirty="0" smtClean="0"/>
              <a:t> גדול, בשתי סבבים.</a:t>
            </a:r>
          </a:p>
          <a:p>
            <a:pPr lvl="0">
              <a:spcBef>
                <a:spcPts val="0"/>
              </a:spcBef>
              <a:buNone/>
            </a:pPr>
            <a:r>
              <a:rPr lang="he-IL" baseline="0" dirty="0" smtClean="0"/>
              <a:t>הראשון בארכיטקטורת רשת אחת, כמתואר בשרטוט. מערכת </a:t>
            </a:r>
            <a:r>
              <a:rPr lang="en-US" baseline="0" dirty="0" smtClean="0"/>
              <a:t>SCADA</a:t>
            </a:r>
            <a:r>
              <a:rPr lang="he-IL" baseline="0" dirty="0" smtClean="0"/>
              <a:t> סטנדרטית ונקודת האזנה בין ממכונת המאסטר לנתב הראשי.</a:t>
            </a:r>
          </a:p>
          <a:p>
            <a:pPr lvl="0">
              <a:spcBef>
                <a:spcPts val="0"/>
              </a:spcBef>
              <a:buNone/>
            </a:pPr>
            <a:r>
              <a:rPr lang="he-IL" baseline="0" dirty="0" smtClean="0"/>
              <a:t>נאספו 20 </a:t>
            </a:r>
            <a:r>
              <a:rPr lang="en-US" baseline="0" dirty="0" smtClean="0"/>
              <a:t>GB</a:t>
            </a:r>
            <a:r>
              <a:rPr lang="he-IL" baseline="0" dirty="0" smtClean="0"/>
              <a:t> של תעבורת רשת מתחנת כח עם 130 מכשירי 3</a:t>
            </a:r>
            <a:r>
              <a:rPr lang="en-US" baseline="0" dirty="0" err="1" smtClean="0"/>
              <a:t>DNP</a:t>
            </a:r>
            <a:endParaRPr lang="he-IL" baseline="0" dirty="0" smtClean="0"/>
          </a:p>
          <a:p>
            <a:pPr lvl="0">
              <a:spcBef>
                <a:spcPts val="0"/>
              </a:spcBef>
              <a:buNone/>
            </a:pPr>
            <a:endParaRPr lang="he-IL" baseline="0" dirty="0" smtClean="0"/>
          </a:p>
          <a:p>
            <a:pPr lvl="0">
              <a:spcBef>
                <a:spcPts val="0"/>
              </a:spcBef>
              <a:buNone/>
            </a:pPr>
            <a:endParaRPr lang="he-IL" baseline="0" dirty="0" smtClean="0"/>
          </a:p>
        </p:txBody>
      </p:sp>
    </p:spTree>
    <p:extLst>
      <p:ext uri="{BB962C8B-B14F-4D97-AF65-F5344CB8AC3E}">
        <p14:creationId xmlns:p14="http://schemas.microsoft.com/office/powerpoint/2010/main" val="1328076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sz="1100" kern="1200" dirty="0" smtClean="0">
                <a:solidFill>
                  <a:schemeClr val="tx1"/>
                </a:solidFill>
                <a:effectLst/>
                <a:latin typeface="+mn-lt"/>
                <a:ea typeface="+mn-ea"/>
                <a:cs typeface="+mn-cs"/>
              </a:rPr>
              <a:t>ואז...</a:t>
            </a:r>
            <a:r>
              <a:rPr lang="he-IL" sz="1100" kern="1200" baseline="0" dirty="0" smtClean="0">
                <a:solidFill>
                  <a:schemeClr val="tx1"/>
                </a:solidFill>
                <a:effectLst/>
                <a:latin typeface="+mn-lt"/>
                <a:ea typeface="+mn-ea"/>
                <a:cs typeface="+mn-cs"/>
              </a:rPr>
              <a:t> עשו שינוי בארכיטקטורת הרשת:</a:t>
            </a:r>
          </a:p>
          <a:p>
            <a:pPr lvl="0">
              <a:spcBef>
                <a:spcPts val="0"/>
              </a:spcBef>
              <a:buNone/>
            </a:pPr>
            <a:r>
              <a:rPr lang="he-IL" sz="1100" kern="1200" dirty="0" smtClean="0">
                <a:solidFill>
                  <a:schemeClr val="tx1"/>
                </a:solidFill>
                <a:effectLst/>
                <a:latin typeface="+mn-lt"/>
                <a:ea typeface="+mn-ea"/>
                <a:cs typeface="+mn-cs"/>
              </a:rPr>
              <a:t>הנתב הראשי הוחלף במתג חדש, טבלת הכתובות (</a:t>
            </a:r>
            <a:r>
              <a:rPr lang="en-US" sz="1100" kern="1200" dirty="0" smtClean="0">
                <a:solidFill>
                  <a:schemeClr val="tx1"/>
                </a:solidFill>
                <a:effectLst/>
                <a:latin typeface="+mn-lt"/>
                <a:ea typeface="+mn-ea"/>
                <a:cs typeface="+mn-cs"/>
              </a:rPr>
              <a:t>(IP</a:t>
            </a:r>
            <a:r>
              <a:rPr lang="he-IL" sz="1100" kern="1200" dirty="0" smtClean="0">
                <a:solidFill>
                  <a:schemeClr val="tx1"/>
                </a:solidFill>
                <a:effectLst/>
                <a:latin typeface="+mn-lt"/>
                <a:ea typeface="+mn-ea"/>
                <a:cs typeface="+mn-cs"/>
              </a:rPr>
              <a:t> שונתה בהתאם והוגברה תדירות משיכת המדידות. בנוסף, נאסף מידע מטווח קצר של לילה אחד מתחנת כח אחרת בעלת ארכיטקטורה שונה (כ-80 מכשירים שמשתמשים ב-</a:t>
            </a:r>
            <a:r>
              <a:rPr lang="en-US" sz="1100" kern="1200" dirty="0" err="1" smtClean="0">
                <a:solidFill>
                  <a:schemeClr val="tx1"/>
                </a:solidFill>
                <a:effectLst/>
                <a:latin typeface="+mn-lt"/>
                <a:ea typeface="+mn-ea"/>
                <a:cs typeface="+mn-cs"/>
              </a:rPr>
              <a:t>DNP3</a:t>
            </a:r>
            <a:r>
              <a:rPr lang="he-IL" sz="1100" kern="1200" dirty="0" smtClean="0">
                <a:solidFill>
                  <a:schemeClr val="tx1"/>
                </a:solidFill>
                <a:effectLst/>
                <a:latin typeface="+mn-lt"/>
                <a:ea typeface="+mn-ea"/>
                <a:cs typeface="+mn-cs"/>
              </a:rPr>
              <a:t>, כפי שמתואר בתרשים).</a:t>
            </a:r>
          </a:p>
          <a:p>
            <a:pPr lvl="0">
              <a:spcBef>
                <a:spcPts val="0"/>
              </a:spcBef>
              <a:buNone/>
            </a:pPr>
            <a:r>
              <a:rPr lang="he-IL" sz="1100" kern="1200" dirty="0" smtClean="0">
                <a:solidFill>
                  <a:schemeClr val="tx1"/>
                </a:solidFill>
                <a:effectLst/>
                <a:latin typeface="+mn-lt"/>
                <a:ea typeface="+mn-ea"/>
                <a:cs typeface="+mn-cs"/>
              </a:rPr>
              <a:t>המטרה</a:t>
            </a:r>
            <a:r>
              <a:rPr lang="he-IL" sz="1100" kern="1200" baseline="0" dirty="0" smtClean="0">
                <a:solidFill>
                  <a:schemeClr val="tx1"/>
                </a:solidFill>
                <a:effectLst/>
                <a:latin typeface="+mn-lt"/>
                <a:ea typeface="+mn-ea"/>
                <a:cs typeface="+mn-cs"/>
              </a:rPr>
              <a:t> היא לאמת את ההשערות על השפעת ארכיטקטורת הרשת על אופי החתימה ואילו המטרה באיסוף המידע מתחנת כח אחרת לגמרי היא </a:t>
            </a:r>
            <a:r>
              <a:rPr lang="he-IL" sz="1100" kern="1200" dirty="0" smtClean="0">
                <a:solidFill>
                  <a:schemeClr val="tx1"/>
                </a:solidFill>
                <a:effectLst/>
                <a:latin typeface="+mn-lt"/>
                <a:ea typeface="+mn-ea"/>
                <a:cs typeface="+mn-cs"/>
              </a:rPr>
              <a:t>לבחון האם חתימות שנלמדו ברשת אחת יתורגמו כראוי ברשת אחרת.</a:t>
            </a:r>
            <a:endParaRPr dirty="0"/>
          </a:p>
        </p:txBody>
      </p:sp>
    </p:spTree>
    <p:extLst>
      <p:ext uri="{BB962C8B-B14F-4D97-AF65-F5344CB8AC3E}">
        <p14:creationId xmlns:p14="http://schemas.microsoft.com/office/powerpoint/2010/main" val="239724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המאמר</a:t>
            </a:r>
            <a:r>
              <a:rPr lang="he-IL" baseline="0" dirty="0" smtClean="0"/>
              <a:t> עצמו מתמקד בסוג העיקרי של </a:t>
            </a:r>
            <a:r>
              <a:rPr lang="en-US" baseline="0" dirty="0" smtClean="0"/>
              <a:t>cyber physical systems</a:t>
            </a:r>
            <a:r>
              <a:rPr lang="he-IL" baseline="0" dirty="0" smtClean="0"/>
              <a:t> והוא: </a:t>
            </a:r>
            <a:r>
              <a:rPr lang="en-US" baseline="0" dirty="0" smtClean="0"/>
              <a:t>ICS</a:t>
            </a:r>
            <a:r>
              <a:rPr lang="he-IL" baseline="0" dirty="0" smtClean="0"/>
              <a:t>.</a:t>
            </a:r>
          </a:p>
          <a:p>
            <a:pPr lvl="0">
              <a:spcBef>
                <a:spcPts val="0"/>
              </a:spcBef>
              <a:buNone/>
            </a:pPr>
            <a:r>
              <a:rPr lang="en-US" baseline="0" dirty="0" smtClean="0"/>
              <a:t>ICS</a:t>
            </a:r>
            <a:r>
              <a:rPr lang="he-IL" baseline="0" dirty="0" smtClean="0"/>
              <a:t> , או מערכות שליטה תעשייתיות, הן מערכות שלמעשה שולטות כמעט בכל תשתית תעשייתית מודרנית בעולם הראשון ולא רק.</a:t>
            </a:r>
          </a:p>
          <a:p>
            <a:pPr lvl="0">
              <a:spcBef>
                <a:spcPts val="0"/>
              </a:spcBef>
              <a:buNone/>
            </a:pPr>
            <a:r>
              <a:rPr lang="he-IL" baseline="0" dirty="0" smtClean="0"/>
              <a:t>השם הגדול והמפוצץ הזה, </a:t>
            </a:r>
            <a:r>
              <a:rPr lang="en-US" baseline="0" dirty="0" smtClean="0"/>
              <a:t>ICS</a:t>
            </a:r>
            <a:r>
              <a:rPr lang="he-IL" baseline="0" dirty="0" smtClean="0"/>
              <a:t>, הוא מונח כללי המאגד בתוכו משפחה שלמה של מערכות שליטה שנעשה בהן שימוש נרחב במתקנים תעשייתיים:</a:t>
            </a:r>
          </a:p>
          <a:p>
            <a:pPr lvl="0">
              <a:spcBef>
                <a:spcPts val="0"/>
              </a:spcBef>
              <a:buNone/>
            </a:pPr>
            <a:r>
              <a:rPr lang="he-IL" baseline="0" dirty="0" smtClean="0"/>
              <a:t>במתקני גרעין, בייצור </a:t>
            </a:r>
            <a:r>
              <a:rPr lang="he-IL" baseline="0" dirty="0" err="1" smtClean="0"/>
              <a:t>דלקים</a:t>
            </a:r>
            <a:r>
              <a:rPr lang="he-IL" baseline="0" dirty="0" smtClean="0"/>
              <a:t>, תשתיות מים וסכרים, תעשיית שמן, תחנות כח וחשמל ועוד.</a:t>
            </a:r>
          </a:p>
        </p:txBody>
      </p:sp>
    </p:spTree>
    <p:extLst>
      <p:ext uri="{BB962C8B-B14F-4D97-AF65-F5344CB8AC3E}">
        <p14:creationId xmlns:p14="http://schemas.microsoft.com/office/powerpoint/2010/main" val="487002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את כל המדידות חילקו</a:t>
            </a:r>
            <a:r>
              <a:rPr lang="he-IL" baseline="0" dirty="0" smtClean="0"/>
              <a:t> לפי טווחי זמן וחישבו ממוצע ושונות עבור כל אחד מהאינטרוולים הללו.</a:t>
            </a:r>
          </a:p>
          <a:p>
            <a:pPr lvl="0">
              <a:spcBef>
                <a:spcPts val="0"/>
              </a:spcBef>
              <a:buNone/>
            </a:pPr>
            <a:r>
              <a:rPr lang="he-IL" baseline="0" dirty="0" smtClean="0"/>
              <a:t>הצבעים של הנקודות מסמנים את הסיווג </a:t>
            </a:r>
            <a:r>
              <a:rPr lang="he-IL" baseline="0" dirty="0" err="1" smtClean="0"/>
              <a:t>האמיתי</a:t>
            </a:r>
            <a:r>
              <a:rPr lang="he-IL" baseline="0" dirty="0" smtClean="0"/>
              <a:t> של כל מדידה וניתן לראות מקבצים איכותיים והפרדה כמעט מושלמת כאשר המקבצים הכחול והאדום הם אותו המכשיר, עם הגדרות תוכנה שונות.</a:t>
            </a:r>
          </a:p>
        </p:txBody>
      </p:sp>
    </p:spTree>
    <p:extLst>
      <p:ext uri="{BB962C8B-B14F-4D97-AF65-F5344CB8AC3E}">
        <p14:creationId xmlns:p14="http://schemas.microsoft.com/office/powerpoint/2010/main" val="3635056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הפרדה</a:t>
            </a:r>
            <a:r>
              <a:rPr lang="he-IL" baseline="0" dirty="0" smtClean="0"/>
              <a:t> כל כך יפה ואיכותית בין טביעות האצבע שווה המון אבל לא יותר מדי מבלי שנוכל לבצע את הסיווג בצורה אוטומטית.</a:t>
            </a:r>
          </a:p>
          <a:p>
            <a:pPr lvl="0">
              <a:spcBef>
                <a:spcPts val="0"/>
              </a:spcBef>
              <a:buNone/>
            </a:pPr>
            <a:r>
              <a:rPr lang="he-IL" baseline="0" dirty="0" smtClean="0"/>
              <a:t>מכיוון שהחדשנות והמיקוד של המאמר הוא לא אלגוריתמי למידת מכונה חדשים, מחברי המאמר החליטו להציג את השימוש ב-2 אלגוריתמי הלמידה הפופולריים ביותר: רשת נוירונים ומסווג </a:t>
            </a:r>
            <a:r>
              <a:rPr lang="he-IL" baseline="0" dirty="0" err="1" smtClean="0"/>
              <a:t>נאיב</a:t>
            </a:r>
            <a:r>
              <a:rPr lang="he-IL" baseline="0" dirty="0" smtClean="0"/>
              <a:t> </a:t>
            </a:r>
            <a:r>
              <a:rPr lang="he-IL" baseline="0" dirty="0" err="1" smtClean="0"/>
              <a:t>בייס</a:t>
            </a:r>
            <a:r>
              <a:rPr lang="he-IL" baseline="0" dirty="0" smtClean="0"/>
              <a:t> ששתיהם סיפקו תוצאות דומות, לכן נציג בקצרה רק אחד מהם.</a:t>
            </a:r>
          </a:p>
          <a:p>
            <a:pPr lvl="0">
              <a:spcBef>
                <a:spcPts val="0"/>
              </a:spcBef>
              <a:buNone/>
            </a:pPr>
            <a:r>
              <a:rPr lang="he-IL" baseline="0" dirty="0" smtClean="0"/>
              <a:t>75% מהמדידות הוגדרו כקבוצת האימון ו-25% הנותרים שימשו כקבוצת המבחן.</a:t>
            </a:r>
          </a:p>
          <a:p>
            <a:pPr lvl="0">
              <a:spcBef>
                <a:spcPts val="0"/>
              </a:spcBef>
              <a:buNone/>
            </a:pPr>
            <a:r>
              <a:rPr lang="he-IL" baseline="0" dirty="0" smtClean="0"/>
              <a:t>הוגדרה רשת נוירונים בעלת שכבה נסתרת אחת ו-200 פיצ'רים.</a:t>
            </a:r>
          </a:p>
          <a:p>
            <a:pPr lvl="0">
              <a:spcBef>
                <a:spcPts val="0"/>
              </a:spcBef>
              <a:buNone/>
            </a:pPr>
            <a:r>
              <a:rPr lang="he-IL" baseline="0" dirty="0" smtClean="0"/>
              <a:t>ו-וקטור המאפיינים סווג לפי המאפיינים שהוגדרו במשוואות המוצגות.</a:t>
            </a:r>
            <a:endParaRPr dirty="0"/>
          </a:p>
        </p:txBody>
      </p:sp>
    </p:spTree>
    <p:extLst>
      <p:ext uri="{BB962C8B-B14F-4D97-AF65-F5344CB8AC3E}">
        <p14:creationId xmlns:p14="http://schemas.microsoft.com/office/powerpoint/2010/main" val="2504520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אבל מה לגבי</a:t>
            </a:r>
            <a:r>
              <a:rPr lang="he-IL" baseline="0" dirty="0" smtClean="0"/>
              <a:t> אלגוריתמי למידה לא מונחים, בהם אין ברשותנו קבוצת אימון?</a:t>
            </a:r>
          </a:p>
          <a:p>
            <a:pPr lvl="0">
              <a:spcBef>
                <a:spcPts val="0"/>
              </a:spcBef>
              <a:buNone/>
            </a:pPr>
            <a:r>
              <a:rPr lang="he-IL" baseline="0" dirty="0" smtClean="0"/>
              <a:t>כדי לבחון שאלה זו הופעל אלגוריתם </a:t>
            </a:r>
            <a:r>
              <a:rPr lang="he-IL" baseline="0" dirty="0" err="1" smtClean="0"/>
              <a:t>קלאסטרינג</a:t>
            </a:r>
            <a:r>
              <a:rPr lang="he-IL" baseline="0" dirty="0" smtClean="0"/>
              <a:t> </a:t>
            </a:r>
            <a:r>
              <a:rPr lang="en-US" baseline="0" dirty="0" err="1" smtClean="0"/>
              <a:t>GMM</a:t>
            </a:r>
            <a:r>
              <a:rPr lang="he-IL" baseline="0" dirty="0" smtClean="0"/>
              <a:t> וגם כאן התוצאות היו איכותיות ביותר.</a:t>
            </a:r>
            <a:endParaRPr dirty="0"/>
          </a:p>
        </p:txBody>
      </p:sp>
    </p:spTree>
    <p:extLst>
      <p:ext uri="{BB962C8B-B14F-4D97-AF65-F5344CB8AC3E}">
        <p14:creationId xmlns:p14="http://schemas.microsoft.com/office/powerpoint/2010/main" val="1592348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lvl="0" indent="-171450" algn="l" rtl="0">
              <a:spcBef>
                <a:spcPts val="0"/>
              </a:spcBef>
              <a:buFont typeface="Arial" panose="020B0604020202020204" pitchFamily="34" charset="0"/>
              <a:buChar char="•"/>
            </a:pPr>
            <a:r>
              <a:rPr lang="en-US" dirty="0" smtClean="0"/>
              <a:t>Explain</a:t>
            </a:r>
            <a:r>
              <a:rPr lang="en-US" baseline="0" dirty="0" smtClean="0"/>
              <a:t> about the device that was chosen for the test.</a:t>
            </a:r>
          </a:p>
          <a:p>
            <a:pPr marL="171450" lvl="0" indent="-171450" algn="l" rtl="0">
              <a:spcBef>
                <a:spcPts val="0"/>
              </a:spcBef>
              <a:buFont typeface="Arial" panose="020B0604020202020204" pitchFamily="34" charset="0"/>
              <a:buChar char="•"/>
            </a:pPr>
            <a:r>
              <a:rPr lang="en-US" baseline="0" dirty="0" smtClean="0"/>
              <a:t>What it do exactly, what is it used for.</a:t>
            </a:r>
          </a:p>
          <a:p>
            <a:pPr marL="171450" lvl="0" indent="-171450" algn="l" rtl="0">
              <a:spcBef>
                <a:spcPts val="0"/>
              </a:spcBef>
              <a:buFont typeface="Arial" panose="020B0604020202020204" pitchFamily="34" charset="0"/>
              <a:buChar char="•"/>
            </a:pPr>
            <a:r>
              <a:rPr lang="en-US" baseline="0" dirty="0" smtClean="0"/>
              <a:t>How can we get distributed signature from those devices.</a:t>
            </a:r>
            <a:endParaRPr lang="en-US" dirty="0" smtClean="0"/>
          </a:p>
        </p:txBody>
      </p:sp>
    </p:spTree>
    <p:extLst>
      <p:ext uri="{BB962C8B-B14F-4D97-AF65-F5344CB8AC3E}">
        <p14:creationId xmlns:p14="http://schemas.microsoft.com/office/powerpoint/2010/main" val="2419710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lvl="0" indent="-171450" algn="l" rtl="0">
              <a:spcBef>
                <a:spcPts val="0"/>
              </a:spcBef>
              <a:buFont typeface="Arial" panose="020B0604020202020204" pitchFamily="34" charset="0"/>
              <a:buChar char="•"/>
            </a:pPr>
            <a:r>
              <a:rPr lang="en-US" dirty="0" smtClean="0"/>
              <a:t>Explain the two proposed methods.</a:t>
            </a:r>
          </a:p>
          <a:p>
            <a:pPr marL="171450" lvl="0" indent="-171450" algn="l" rtl="0">
              <a:spcBef>
                <a:spcPts val="0"/>
              </a:spcBef>
              <a:buFont typeface="Arial" panose="020B0604020202020204" pitchFamily="34" charset="0"/>
              <a:buChar char="•"/>
            </a:pPr>
            <a:r>
              <a:rPr lang="en-US" dirty="0" smtClean="0"/>
              <a:t>Unsolicited:</a:t>
            </a:r>
          </a:p>
          <a:p>
            <a:pPr marL="171450" lvl="0" indent="-171450" algn="l" rtl="0">
              <a:spcBef>
                <a:spcPts val="0"/>
              </a:spcBef>
              <a:buFont typeface="Arial" panose="020B0604020202020204" pitchFamily="34" charset="0"/>
              <a:buChar char="•"/>
            </a:pPr>
            <a:r>
              <a:rPr lang="en-US" dirty="0" smtClean="0"/>
              <a:t>Calculated by the OS</a:t>
            </a:r>
            <a:r>
              <a:rPr lang="en-US" baseline="0" dirty="0" smtClean="0"/>
              <a:t> at the tap point by taking the difference between the time at which the command was observed and the time at the response was observed.</a:t>
            </a:r>
          </a:p>
          <a:p>
            <a:pPr marL="171450" lvl="0" indent="-171450" algn="l" rtl="0">
              <a:spcBef>
                <a:spcPts val="0"/>
              </a:spcBef>
              <a:buFont typeface="Arial" panose="020B0604020202020204" pitchFamily="34" charset="0"/>
              <a:buChar char="•"/>
            </a:pPr>
            <a:r>
              <a:rPr lang="en-US" baseline="0" dirty="0" err="1" smtClean="0"/>
              <a:t>SER</a:t>
            </a:r>
            <a:r>
              <a:rPr lang="en-US" baseline="0" dirty="0" smtClean="0"/>
              <a:t>:</a:t>
            </a:r>
          </a:p>
          <a:p>
            <a:pPr marL="171450" lvl="0" indent="-171450" algn="l" rtl="0">
              <a:spcBef>
                <a:spcPts val="0"/>
              </a:spcBef>
              <a:buFont typeface="Arial" panose="020B0604020202020204" pitchFamily="34" charset="0"/>
              <a:buChar char="•"/>
            </a:pPr>
            <a:r>
              <a:rPr lang="en-US" baseline="0" dirty="0" smtClean="0"/>
              <a:t>Calculated from the difference between the time at which the command was observed at the tap point and the application layer event timestamp.</a:t>
            </a:r>
            <a:endParaRPr lang="en-US" dirty="0" smtClean="0"/>
          </a:p>
          <a:p>
            <a:pPr lvl="0">
              <a:spcBef>
                <a:spcPts val="0"/>
              </a:spcBef>
              <a:buNone/>
            </a:pPr>
            <a:endParaRPr dirty="0"/>
          </a:p>
        </p:txBody>
      </p:sp>
    </p:spTree>
    <p:extLst>
      <p:ext uri="{BB962C8B-B14F-4D97-AF65-F5344CB8AC3E}">
        <p14:creationId xmlns:p14="http://schemas.microsoft.com/office/powerpoint/2010/main" val="3987552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6786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0432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86770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נעשה</a:t>
            </a:r>
            <a:r>
              <a:rPr lang="he-IL" baseline="0" dirty="0" smtClean="0"/>
              <a:t> פה שימוש ב-2 סוגי דגימות: חיות/ </a:t>
            </a:r>
            <a:r>
              <a:rPr lang="he-IL" baseline="0" dirty="0" err="1" smtClean="0"/>
              <a:t>אמיתיות</a:t>
            </a:r>
            <a:r>
              <a:rPr lang="he-IL" baseline="0" dirty="0" smtClean="0"/>
              <a:t>  </a:t>
            </a:r>
            <a:r>
              <a:rPr lang="he-IL" baseline="0" dirty="0" err="1" smtClean="0"/>
              <a:t>וסינטיות</a:t>
            </a:r>
            <a:r>
              <a:rPr lang="he-IL" baseline="0" dirty="0" smtClean="0"/>
              <a:t>...</a:t>
            </a:r>
          </a:p>
          <a:p>
            <a:pPr lvl="0">
              <a:spcBef>
                <a:spcPts val="0"/>
              </a:spcBef>
              <a:buNone/>
            </a:pPr>
            <a:r>
              <a:rPr lang="he-IL" baseline="0" dirty="0" smtClean="0"/>
              <a:t>בלה בלה בלה...</a:t>
            </a:r>
            <a:endParaRPr dirty="0"/>
          </a:p>
        </p:txBody>
      </p:sp>
    </p:spTree>
    <p:extLst>
      <p:ext uri="{BB962C8B-B14F-4D97-AF65-F5344CB8AC3E}">
        <p14:creationId xmlns:p14="http://schemas.microsoft.com/office/powerpoint/2010/main" val="4175881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שתי</a:t>
            </a:r>
            <a:r>
              <a:rPr lang="he-IL" baseline="0" dirty="0" smtClean="0"/>
              <a:t> השיטות שנבחנו הציגו תוצאות מרשימות בהחלט אבל לא מושלמות. ובמערכות שליטה תעשייתיות אם זה לא מושלם זה לא מספיק. לכן ניתן להשתמש בשיטות האלה לחיזוק מערכות </a:t>
            </a:r>
            <a:r>
              <a:rPr lang="en-US" baseline="0" dirty="0" smtClean="0"/>
              <a:t>IDS</a:t>
            </a:r>
            <a:r>
              <a:rPr lang="he-IL" baseline="0" dirty="0" smtClean="0"/>
              <a:t> מסורתיות יותר.</a:t>
            </a:r>
          </a:p>
          <a:p>
            <a:pPr lvl="0">
              <a:spcBef>
                <a:spcPts val="0"/>
              </a:spcBef>
              <a:buNone/>
            </a:pPr>
            <a:r>
              <a:rPr lang="he-IL" baseline="0" dirty="0" smtClean="0"/>
              <a:t>שתי אלגוריתמי הלמידה שהוצעו הם גנריים מספיק, מאוד </a:t>
            </a:r>
            <a:r>
              <a:rPr lang="he-IL" baseline="0" dirty="0" err="1" smtClean="0"/>
              <a:t>סקיילבילים</a:t>
            </a:r>
            <a:r>
              <a:rPr lang="en-US" baseline="0" dirty="0" smtClean="0"/>
              <a:t> </a:t>
            </a:r>
            <a:r>
              <a:rPr lang="he-IL" baseline="0" dirty="0" smtClean="0"/>
              <a:t>(ברשת הנוירונים הייתה רק שכבה נסתרת אחת </a:t>
            </a:r>
            <a:r>
              <a:rPr lang="he-IL" baseline="0" dirty="0" err="1" smtClean="0"/>
              <a:t>ו200</a:t>
            </a:r>
            <a:r>
              <a:rPr lang="he-IL" baseline="0" dirty="0" smtClean="0"/>
              <a:t> פיצ'רים) וניסויים נוספים שנערכו רומזים שהתוצאות רק משתבחות עם הזמן והאימון.</a:t>
            </a:r>
            <a:endParaRPr dirty="0"/>
          </a:p>
        </p:txBody>
      </p:sp>
    </p:spTree>
    <p:extLst>
      <p:ext uri="{BB962C8B-B14F-4D97-AF65-F5344CB8AC3E}">
        <p14:creationId xmlns:p14="http://schemas.microsoft.com/office/powerpoint/2010/main" val="1412510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כמו</a:t>
            </a:r>
            <a:r>
              <a:rPr lang="he-IL" baseline="0" dirty="0" smtClean="0"/>
              <a:t> שכבר אמרו פעם בהרצאות קודמות, עם כח גדול מגיעה אחריות גדולה:</a:t>
            </a:r>
            <a:r>
              <a:rPr lang="en-US" baseline="0" dirty="0" smtClean="0"/>
              <a:t/>
            </a:r>
            <a:br>
              <a:rPr lang="en-US" baseline="0" dirty="0" smtClean="0"/>
            </a:br>
            <a:r>
              <a:rPr lang="he-IL" baseline="0" dirty="0" smtClean="0"/>
              <a:t>לאבטחת </a:t>
            </a:r>
            <a:r>
              <a:rPr lang="en-US" baseline="0" dirty="0" smtClean="0"/>
              <a:t>ICS</a:t>
            </a:r>
            <a:r>
              <a:rPr lang="he-IL" baseline="0" dirty="0" smtClean="0"/>
              <a:t> חשיבות רבה. </a:t>
            </a:r>
            <a:r>
              <a:rPr lang="he-IL" baseline="0" dirty="0" err="1" smtClean="0"/>
              <a:t>נקח</a:t>
            </a:r>
            <a:r>
              <a:rPr lang="he-IL" baseline="0" dirty="0" smtClean="0"/>
              <a:t> לדוגמה תרחיש בו תוקף מצליח לתקוף למשל את כיל כימיקלים בחיפה.</a:t>
            </a:r>
          </a:p>
          <a:p>
            <a:pPr lvl="0">
              <a:spcBef>
                <a:spcPts val="0"/>
              </a:spcBef>
              <a:buNone/>
            </a:pPr>
            <a:r>
              <a:rPr lang="he-IL" baseline="0" dirty="0" smtClean="0"/>
              <a:t>התוצאה האפשרית די ברורה, קטסטרופה.</a:t>
            </a:r>
          </a:p>
          <a:p>
            <a:pPr lvl="0">
              <a:spcBef>
                <a:spcPts val="0"/>
              </a:spcBef>
              <a:buNone/>
            </a:pPr>
            <a:endParaRPr lang="he-IL" baseline="0" smtClean="0"/>
          </a:p>
        </p:txBody>
      </p:sp>
    </p:spTree>
    <p:extLst>
      <p:ext uri="{BB962C8B-B14F-4D97-AF65-F5344CB8AC3E}">
        <p14:creationId xmlns:p14="http://schemas.microsoft.com/office/powerpoint/2010/main" val="1172594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אבל כל זה לא</a:t>
            </a:r>
            <a:r>
              <a:rPr lang="he-IL" baseline="0" dirty="0" smtClean="0"/>
              <a:t> שווה יותר מדי אם ניתן לזייף את החתימות האלה בקלות. תוקף יוכל להאזין לרשת מספיק זמן, להבין את טביעת האצבע של מכשיר, לשלוח תגובות שקריות או פקודות זדוניות ברשת ולזייף את החתימה כך שאף אחד לא יעלה עליו.</a:t>
            </a:r>
          </a:p>
          <a:p>
            <a:pPr lvl="0">
              <a:spcBef>
                <a:spcPts val="0"/>
              </a:spcBef>
              <a:buNone/>
            </a:pPr>
            <a:r>
              <a:rPr lang="he-IL" baseline="0" dirty="0" smtClean="0"/>
              <a:t>אז מסתבר שלא כל כך קל לזייף את טביעות האצבע שייצרנו. </a:t>
            </a:r>
            <a:endParaRPr dirty="0"/>
          </a:p>
        </p:txBody>
      </p:sp>
    </p:spTree>
    <p:extLst>
      <p:ext uri="{BB962C8B-B14F-4D97-AF65-F5344CB8AC3E}">
        <p14:creationId xmlns:p14="http://schemas.microsoft.com/office/powerpoint/2010/main" val="837952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baseline="0" dirty="0" smtClean="0"/>
              <a:t>שתי השיטות מתבססות על תזמונים ברזולוציית מילי-שניות לפחות.</a:t>
            </a:r>
          </a:p>
          <a:p>
            <a:pPr lvl="0">
              <a:spcBef>
                <a:spcPts val="0"/>
              </a:spcBef>
              <a:buNone/>
            </a:pPr>
            <a:r>
              <a:rPr lang="he-IL" baseline="0" dirty="0" smtClean="0"/>
              <a:t>קודם כל, תמיד יש מרכיב כלשהו של אקראיות במכונת התוקף.</a:t>
            </a:r>
          </a:p>
          <a:p>
            <a:pPr lvl="0">
              <a:spcBef>
                <a:spcPts val="0"/>
              </a:spcBef>
              <a:buNone/>
            </a:pPr>
            <a:r>
              <a:rPr lang="he-IL" baseline="0" dirty="0" smtClean="0"/>
              <a:t>בשיטת החתימות הפיזיות על מכונת התוקף להיות ולהישאר מסונכרנת למכשיר המטרה ברמת </a:t>
            </a:r>
            <a:r>
              <a:rPr lang="he-IL" baseline="0" dirty="0" err="1" smtClean="0"/>
              <a:t>המילישניה</a:t>
            </a:r>
            <a:r>
              <a:rPr lang="he-IL" baseline="0" dirty="0" smtClean="0"/>
              <a:t>. במחשבים </a:t>
            </a:r>
            <a:r>
              <a:rPr lang="he-IL" baseline="0" dirty="0" err="1" smtClean="0"/>
              <a:t>מודרנים</a:t>
            </a:r>
            <a:r>
              <a:rPr lang="he-IL" baseline="0" dirty="0" smtClean="0"/>
              <a:t> וחזקים זה באמת לא כל כך קשה, אבל... אנחנו מדברים על </a:t>
            </a:r>
            <a:r>
              <a:rPr lang="en-US" baseline="0" dirty="0" smtClean="0"/>
              <a:t>ICS</a:t>
            </a:r>
            <a:r>
              <a:rPr lang="he-IL" baseline="0" dirty="0" smtClean="0"/>
              <a:t>.</a:t>
            </a:r>
          </a:p>
          <a:p>
            <a:pPr lvl="0">
              <a:spcBef>
                <a:spcPts val="0"/>
              </a:spcBef>
              <a:buNone/>
            </a:pPr>
            <a:r>
              <a:rPr lang="he-IL" baseline="0" dirty="0" err="1" smtClean="0"/>
              <a:t>וב</a:t>
            </a:r>
            <a:r>
              <a:rPr lang="he-IL" baseline="0" dirty="0" smtClean="0"/>
              <a:t>-</a:t>
            </a:r>
            <a:r>
              <a:rPr lang="en-US" baseline="0" dirty="0" smtClean="0"/>
              <a:t>ICS</a:t>
            </a:r>
            <a:r>
              <a:rPr lang="he-IL" baseline="0" dirty="0" smtClean="0"/>
              <a:t> כמו ב-</a:t>
            </a:r>
            <a:r>
              <a:rPr lang="en-US" baseline="0" dirty="0" smtClean="0"/>
              <a:t>ICS </a:t>
            </a:r>
            <a:r>
              <a:rPr lang="he-IL" baseline="0" dirty="0" smtClean="0"/>
              <a:t> יש לא מעט </a:t>
            </a:r>
            <a:r>
              <a:rPr lang="en-US" baseline="0" dirty="0" smtClean="0"/>
              <a:t>LEGACY DEVICES </a:t>
            </a:r>
            <a:r>
              <a:rPr lang="he-IL" baseline="0" dirty="0" smtClean="0"/>
              <a:t> ולרוב הם חווים סטיות טבעיות בשעון.</a:t>
            </a:r>
            <a:endParaRPr lang="en-US" baseline="0" dirty="0" smtClean="0"/>
          </a:p>
        </p:txBody>
      </p:sp>
    </p:spTree>
    <p:extLst>
      <p:ext uri="{BB962C8B-B14F-4D97-AF65-F5344CB8AC3E}">
        <p14:creationId xmlns:p14="http://schemas.microsoft.com/office/powerpoint/2010/main" val="3018227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אם</a:t>
            </a:r>
            <a:r>
              <a:rPr lang="he-IL" baseline="0" dirty="0" smtClean="0"/>
              <a:t> נישאר עם סוגי התוקפים שהגדרנו בהתחלה, יש לנו שתי סוגים:</a:t>
            </a:r>
          </a:p>
          <a:p>
            <a:pPr lvl="0">
              <a:spcBef>
                <a:spcPts val="0"/>
              </a:spcBef>
              <a:buNone/>
            </a:pPr>
            <a:r>
              <a:rPr lang="he-IL" baseline="0" dirty="0" smtClean="0"/>
              <a:t>הסוג הראשון והחלש יותר, הוא תוקף שהצליח 'להדביק' בנוזקה את אחד מהרכיבים ברשת. יש ברשותו רמה מסוימת של שליטה על מכשיר עם כח חישובי נמוך.</a:t>
            </a:r>
          </a:p>
          <a:p>
            <a:pPr lvl="0">
              <a:spcBef>
                <a:spcPts val="0"/>
              </a:spcBef>
              <a:buNone/>
            </a:pPr>
            <a:r>
              <a:rPr lang="he-IL" baseline="0" dirty="0" smtClean="0"/>
              <a:t>הסוג השני והחזק יותר הוא תוקף שהצליח להשיג גישה פיזית למערכת ויכול להתחבר עם המחשב הנייד שלו לדוגמה.</a:t>
            </a:r>
          </a:p>
          <a:p>
            <a:pPr lvl="0">
              <a:spcBef>
                <a:spcPts val="0"/>
              </a:spcBef>
              <a:buNone/>
            </a:pPr>
            <a:endParaRPr lang="he-IL" baseline="0" dirty="0" smtClean="0"/>
          </a:p>
          <a:p>
            <a:pPr lvl="0">
              <a:spcBef>
                <a:spcPts val="0"/>
              </a:spcBef>
              <a:buNone/>
            </a:pPr>
            <a:r>
              <a:rPr lang="he-IL" dirty="0" smtClean="0"/>
              <a:t>לצורך</a:t>
            </a:r>
            <a:r>
              <a:rPr lang="he-IL" baseline="0" dirty="0" smtClean="0"/>
              <a:t> העניין, נניח הנחה אחת מאוד לא ברורה לגבי שתי סוגי התוקפים: שתיהם אספו מספיק דגימות מידע מדויקות ויש להם ידע מושלם על טביעות האצבע שהם רוצים לזייף.</a:t>
            </a:r>
            <a:endParaRPr dirty="0"/>
          </a:p>
        </p:txBody>
      </p:sp>
    </p:spTree>
    <p:extLst>
      <p:ext uri="{BB962C8B-B14F-4D97-AF65-F5344CB8AC3E}">
        <p14:creationId xmlns:p14="http://schemas.microsoft.com/office/powerpoint/2010/main" val="2813960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אבל במציאות</a:t>
            </a:r>
            <a:r>
              <a:rPr lang="he-IL" baseline="0" dirty="0" smtClean="0"/>
              <a:t>, התוקף החלש יותר יתקשה מאוד לאסוף מידע שכזה...</a:t>
            </a:r>
          </a:p>
          <a:p>
            <a:pPr lvl="0">
              <a:spcBef>
                <a:spcPts val="0"/>
              </a:spcBef>
              <a:buNone/>
            </a:pPr>
            <a:r>
              <a:rPr lang="he-IL" baseline="0" dirty="0" smtClean="0"/>
              <a:t>שוב, </a:t>
            </a:r>
            <a:r>
              <a:rPr lang="en-US" baseline="0" dirty="0" smtClean="0"/>
              <a:t>ICS</a:t>
            </a:r>
            <a:r>
              <a:rPr lang="he-IL" baseline="0" dirty="0" smtClean="0"/>
              <a:t>, שוב סבירות מאוד גדולה למכשיר ישן שבכלל אין לו כרטיס רשת תומך ב-</a:t>
            </a:r>
            <a:r>
              <a:rPr lang="en-US" baseline="0" dirty="0" smtClean="0"/>
              <a:t>promiscuous mode</a:t>
            </a:r>
            <a:r>
              <a:rPr lang="he-IL" baseline="0" dirty="0" smtClean="0"/>
              <a:t>.</a:t>
            </a:r>
          </a:p>
          <a:p>
            <a:pPr lvl="0">
              <a:spcBef>
                <a:spcPts val="0"/>
              </a:spcBef>
              <a:buNone/>
            </a:pPr>
            <a:r>
              <a:rPr lang="he-IL" baseline="0" dirty="0" smtClean="0"/>
              <a:t>ונגיד שהוא הצליח לאסוף מידע כזה באמצעות איזשהו קוד שירוץ ברקע? הוא ישבש את כל המדידות, כי לא לשכוח – אנחנו מדברים על </a:t>
            </a:r>
            <a:r>
              <a:rPr lang="en-US" baseline="0" dirty="0" smtClean="0"/>
              <a:t>ICS</a:t>
            </a:r>
            <a:r>
              <a:rPr lang="he-IL" baseline="0" dirty="0" smtClean="0"/>
              <a:t>, והמכשירים, גם הגדולים והחזקים במערכות האלה – מעוטי כח חישוב (וגם אם לא, קצבי העיבוד וזמני התגובה מאוד קבועים).</a:t>
            </a:r>
            <a:endParaRPr dirty="0"/>
          </a:p>
        </p:txBody>
      </p:sp>
    </p:spTree>
    <p:extLst>
      <p:ext uri="{BB962C8B-B14F-4D97-AF65-F5344CB8AC3E}">
        <p14:creationId xmlns:p14="http://schemas.microsoft.com/office/powerpoint/2010/main" val="3280631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כדי לבחון את עמידות</a:t>
            </a:r>
            <a:r>
              <a:rPr lang="he-IL" baseline="0" dirty="0" smtClean="0"/>
              <a:t> שיטת ה-</a:t>
            </a:r>
            <a:r>
              <a:rPr lang="en-US" baseline="0" dirty="0" smtClean="0"/>
              <a:t>CLRT</a:t>
            </a:r>
            <a:r>
              <a:rPr lang="he-IL" baseline="0" dirty="0" smtClean="0"/>
              <a:t> מפני ניסיונות זיוף, שונה מימוש פרוטוקול </a:t>
            </a:r>
            <a:r>
              <a:rPr lang="en-US" baseline="0" dirty="0" err="1" smtClean="0"/>
              <a:t>DNP3</a:t>
            </a:r>
            <a:r>
              <a:rPr lang="he-IL" baseline="0" dirty="0" smtClean="0"/>
              <a:t> בקוד פתוח כך שיכיל הצהרות </a:t>
            </a:r>
            <a:r>
              <a:rPr lang="en-US" baseline="0" dirty="0" smtClean="0"/>
              <a:t>SLEEP</a:t>
            </a:r>
            <a:r>
              <a:rPr lang="he-IL" baseline="0" dirty="0" smtClean="0"/>
              <a:t> באורך של מיקרו שניה.</a:t>
            </a:r>
          </a:p>
          <a:p>
            <a:pPr lvl="0">
              <a:spcBef>
                <a:spcPts val="0"/>
              </a:spcBef>
              <a:buNone/>
            </a:pPr>
            <a:r>
              <a:rPr lang="he-IL" baseline="0" dirty="0" smtClean="0"/>
              <a:t>נעשה שימוש בהתפלגות ה-</a:t>
            </a:r>
            <a:r>
              <a:rPr lang="en-US" baseline="0" dirty="0" smtClean="0"/>
              <a:t>CLRT</a:t>
            </a:r>
            <a:r>
              <a:rPr lang="he-IL" baseline="0" dirty="0" smtClean="0"/>
              <a:t> של מכשיר </a:t>
            </a:r>
            <a:r>
              <a:rPr lang="he-IL" baseline="0" dirty="0" err="1" smtClean="0"/>
              <a:t>מסויים</a:t>
            </a:r>
            <a:r>
              <a:rPr lang="he-IL" baseline="0" dirty="0" smtClean="0"/>
              <a:t> מהניסויים הקודמים.</a:t>
            </a:r>
          </a:p>
          <a:p>
            <a:pPr lvl="0">
              <a:spcBef>
                <a:spcPts val="0"/>
              </a:spcBef>
              <a:buNone/>
            </a:pPr>
            <a:r>
              <a:rPr lang="he-IL" baseline="0" dirty="0" smtClean="0"/>
              <a:t>משמאל ניתן לראות את ניסיונות הזיוף של התוקף החלש יותר כשבסגול מדידות המכשיר </a:t>
            </a:r>
            <a:r>
              <a:rPr lang="he-IL" baseline="0" dirty="0" err="1" smtClean="0"/>
              <a:t>האמיתי</a:t>
            </a:r>
            <a:r>
              <a:rPr lang="he-IL" baseline="0" dirty="0" smtClean="0"/>
              <a:t> </a:t>
            </a:r>
            <a:r>
              <a:rPr lang="he-IL" baseline="0" dirty="0" err="1" smtClean="0"/>
              <a:t>ובורוד</a:t>
            </a:r>
            <a:r>
              <a:rPr lang="he-IL" baseline="0" dirty="0" smtClean="0"/>
              <a:t> ניסיונות הזיוף. בקלות אפשר לראות הבדלים מאוד ברורים בין ההתפלגויות בעקבות המשאבים המוגבלים המאטים את ההתפלגות.</a:t>
            </a:r>
          </a:p>
          <a:p>
            <a:pPr lvl="0">
              <a:spcBef>
                <a:spcPts val="0"/>
              </a:spcBef>
              <a:buNone/>
            </a:pPr>
            <a:r>
              <a:rPr lang="he-IL" baseline="0" dirty="0" smtClean="0"/>
              <a:t>מימין ניסיונות הזיוף של התוקף החזק יותר שבהחלט מאוד דומות למדידות המכשיר </a:t>
            </a:r>
            <a:r>
              <a:rPr lang="he-IL" baseline="0" dirty="0" err="1" smtClean="0"/>
              <a:t>האמיתי</a:t>
            </a:r>
            <a:r>
              <a:rPr lang="he-IL" baseline="0" dirty="0" smtClean="0"/>
              <a:t> אבל גם כאן התוקף היה מעט יותר איטי בגלל כח החישוב שהוא דרש.</a:t>
            </a:r>
          </a:p>
          <a:p>
            <a:pPr lvl="0">
              <a:spcBef>
                <a:spcPts val="0"/>
              </a:spcBef>
              <a:buNone/>
            </a:pPr>
            <a:r>
              <a:rPr lang="he-IL" baseline="0" dirty="0" smtClean="0"/>
              <a:t>כשנעשה שימוש במסווג </a:t>
            </a:r>
            <a:r>
              <a:rPr lang="he-IL" baseline="0" dirty="0" err="1" smtClean="0"/>
              <a:t>בייס</a:t>
            </a:r>
            <a:r>
              <a:rPr lang="he-IL" baseline="0" dirty="0" smtClean="0"/>
              <a:t> כדי להבדיל בין ההתפלגויות הצלחת הזיהוי הייתה גבוהה.</a:t>
            </a:r>
            <a:endParaRPr dirty="0"/>
          </a:p>
        </p:txBody>
      </p:sp>
    </p:spTree>
    <p:extLst>
      <p:ext uri="{BB962C8B-B14F-4D97-AF65-F5344CB8AC3E}">
        <p14:creationId xmlns:p14="http://schemas.microsoft.com/office/powerpoint/2010/main" val="3284040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ואם נבחן את שיטת החתימות הפיזיות:</a:t>
            </a:r>
          </a:p>
          <a:p>
            <a:pPr lvl="0">
              <a:spcBef>
                <a:spcPts val="0"/>
              </a:spcBef>
              <a:buNone/>
            </a:pPr>
            <a:r>
              <a:rPr lang="he-IL" dirty="0" smtClean="0"/>
              <a:t>מכשיר</a:t>
            </a:r>
            <a:r>
              <a:rPr lang="he-IL" baseline="0" dirty="0" smtClean="0"/>
              <a:t> המאסטר הוגדר לשלוח פקודות פעולה כל שניה ומכונת התוקף שינתה קוד פתוח של </a:t>
            </a:r>
            <a:r>
              <a:rPr lang="en-US" baseline="0" dirty="0" err="1" smtClean="0"/>
              <a:t>DNP3</a:t>
            </a:r>
            <a:r>
              <a:rPr lang="he-IL" baseline="0" dirty="0" smtClean="0"/>
              <a:t> כך שישלח תגובות עם חתימות זמן המחושבות באמצעות הזמן הנוכחי של שעון המכונה.</a:t>
            </a:r>
          </a:p>
          <a:p>
            <a:pPr lvl="0">
              <a:spcBef>
                <a:spcPts val="0"/>
              </a:spcBef>
              <a:buNone/>
            </a:pPr>
            <a:r>
              <a:rPr lang="he-IL" baseline="0" dirty="0" smtClean="0"/>
              <a:t>משמאל התוקף החלש יותר הציג הבדל ברור מאוד בין התפלגות זמן הפעולה שלו לזמני הפעולה של המכשירים האמיתיים.</a:t>
            </a:r>
            <a:r>
              <a:rPr lang="en-US" baseline="0" dirty="0" smtClean="0"/>
              <a:t/>
            </a:r>
            <a:br>
              <a:rPr lang="en-US" baseline="0" dirty="0" smtClean="0"/>
            </a:br>
            <a:r>
              <a:rPr lang="he-IL" baseline="0" dirty="0" smtClean="0"/>
              <a:t>ניסיונות הזיוף של התוקף החזק יותר לעומת זאת, קצת יותר דומים למקור אך בכל זאת ההבדל ניכר לעין. נראה שההבדל נגרם כתוצאה מכך שהמחשב החזק של התוקף נותן </a:t>
            </a:r>
            <a:r>
              <a:rPr lang="en-US" baseline="0" dirty="0" smtClean="0"/>
              <a:t>TIMESTAMPS </a:t>
            </a:r>
            <a:r>
              <a:rPr lang="he-IL" baseline="0" dirty="0" smtClean="0"/>
              <a:t> מהר יותר מהמכשיר המקורי.</a:t>
            </a:r>
            <a:endParaRPr dirty="0"/>
          </a:p>
        </p:txBody>
      </p:sp>
    </p:spTree>
    <p:extLst>
      <p:ext uri="{BB962C8B-B14F-4D97-AF65-F5344CB8AC3E}">
        <p14:creationId xmlns:p14="http://schemas.microsoft.com/office/powerpoint/2010/main" val="3939258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כמו</a:t>
            </a:r>
            <a:r>
              <a:rPr lang="he-IL" baseline="0" dirty="0" smtClean="0"/>
              <a:t> שראינו, שתי השיטות מציגות עמידות בפני </a:t>
            </a:r>
            <a:r>
              <a:rPr lang="he-IL" baseline="0" dirty="0" err="1" smtClean="0"/>
              <a:t>נסיונות</a:t>
            </a:r>
            <a:r>
              <a:rPr lang="he-IL" baseline="0" dirty="0" smtClean="0"/>
              <a:t> זיוף פשוטים יחסית.</a:t>
            </a:r>
          </a:p>
          <a:p>
            <a:pPr lvl="0">
              <a:spcBef>
                <a:spcPts val="0"/>
              </a:spcBef>
              <a:buNone/>
            </a:pPr>
            <a:r>
              <a:rPr lang="he-IL" baseline="0" dirty="0" smtClean="0"/>
              <a:t>יחד עם זאת, התוקף יכול לעצב את זמני התגובה ולשפר את הזיוף כך שיתאים כמעט לגמרי אבל כדי לעשות זאת בהצלחה, התוקף צריך להיות מאוד מנוסה ולהכיר היטב את המכשירים ואת מבנה המערכת.</a:t>
            </a:r>
            <a:endParaRPr dirty="0"/>
          </a:p>
        </p:txBody>
      </p:sp>
    </p:spTree>
    <p:extLst>
      <p:ext uri="{BB962C8B-B14F-4D97-AF65-F5344CB8AC3E}">
        <p14:creationId xmlns:p14="http://schemas.microsoft.com/office/powerpoint/2010/main" val="4224663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כל אלה</a:t>
            </a:r>
            <a:r>
              <a:rPr lang="he-IL" baseline="0" dirty="0" smtClean="0"/>
              <a:t> ולמרות שתוקף חזק מאוד יוכל בתיאוריה לזייף בהצלחה חתימות מכשיר, מראים שהשיטות עמידות מספיק כדי להוות תוסף חיזוק לאסטרטגיית הגנה לרוחב ב-</a:t>
            </a:r>
            <a:r>
              <a:rPr lang="en-US" baseline="0" dirty="0" smtClean="0"/>
              <a:t>IDS</a:t>
            </a:r>
            <a:r>
              <a:rPr lang="he-IL" baseline="0" dirty="0" smtClean="0"/>
              <a:t>.</a:t>
            </a:r>
          </a:p>
          <a:p>
            <a:pPr lvl="0">
              <a:spcBef>
                <a:spcPts val="0"/>
              </a:spcBef>
              <a:buNone/>
            </a:pPr>
            <a:r>
              <a:rPr lang="he-IL" baseline="0" dirty="0" smtClean="0"/>
              <a:t>בנוסף, חשוב להזכיר כי השיטות שהוצעו פאסיביות לחלוטין ואם נהפוך אותן לאקטיביות נשיג עמידות גבוהה אף יותר.</a:t>
            </a:r>
          </a:p>
          <a:p>
            <a:pPr lvl="0">
              <a:spcBef>
                <a:spcPts val="0"/>
              </a:spcBef>
              <a:buNone/>
            </a:pPr>
            <a:r>
              <a:rPr lang="he-IL" baseline="0" dirty="0" smtClean="0"/>
              <a:t>(לדוגמה נוכל לשנות את התנהגות המאסטר כך שישלח בקשות או פקודות עודפות שלא תהיה להן השפעה על פעולת הרשת אבל יגבירו את הידע הנדרש מתוקף ואת סיבוכיות ההתנהגות שעליו יהיה לחקות.)</a:t>
            </a:r>
            <a:endParaRPr dirty="0"/>
          </a:p>
        </p:txBody>
      </p:sp>
    </p:spTree>
    <p:extLst>
      <p:ext uri="{BB962C8B-B14F-4D97-AF65-F5344CB8AC3E}">
        <p14:creationId xmlns:p14="http://schemas.microsoft.com/office/powerpoint/2010/main" val="2047953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בתחום ה-</a:t>
            </a:r>
            <a:r>
              <a:rPr lang="en-US" dirty="0" smtClean="0"/>
              <a:t>Device</a:t>
            </a:r>
            <a:r>
              <a:rPr lang="en-US" baseline="0" dirty="0" smtClean="0"/>
              <a:t> fingerprinting</a:t>
            </a:r>
            <a:r>
              <a:rPr lang="he-IL" baseline="0" dirty="0" smtClean="0"/>
              <a:t> נעשתה עבודה נרחבת מאוד סביב הניסיון למנוע הונאות ברשת, להגן על רשתות תקשורת שונות ועוד.</a:t>
            </a:r>
          </a:p>
          <a:p>
            <a:pPr lvl="0">
              <a:spcBef>
                <a:spcPts val="0"/>
              </a:spcBef>
              <a:buNone/>
            </a:pPr>
            <a:r>
              <a:rPr lang="he-IL" baseline="0" dirty="0" smtClean="0"/>
              <a:t>גם בתחום ה-</a:t>
            </a:r>
            <a:r>
              <a:rPr lang="en-US" baseline="0" dirty="0" smtClean="0"/>
              <a:t>ICS</a:t>
            </a:r>
            <a:r>
              <a:rPr lang="he-IL" baseline="0" dirty="0" smtClean="0"/>
              <a:t> נערכו לא מעט מחקרים בניסיון לחזק את מערכות ההגנה,</a:t>
            </a:r>
          </a:p>
          <a:p>
            <a:pPr lvl="0">
              <a:spcBef>
                <a:spcPts val="0"/>
              </a:spcBef>
              <a:buNone/>
            </a:pPr>
            <a:r>
              <a:rPr lang="he-IL" baseline="0" dirty="0" smtClean="0"/>
              <a:t>אך שתי השיטות שהוצעו במאמר זה ללא ספק מספקות גישה חדשה תוך שילוב תחומי החתימות וההתאמה </a:t>
            </a:r>
            <a:r>
              <a:rPr lang="he-IL" baseline="0" dirty="0" err="1" smtClean="0"/>
              <a:t>המירבית</a:t>
            </a:r>
            <a:r>
              <a:rPr lang="he-IL" baseline="0" dirty="0" smtClean="0"/>
              <a:t> למערכות שליטה תעשייתיות.</a:t>
            </a:r>
            <a:endParaRPr dirty="0"/>
          </a:p>
        </p:txBody>
      </p:sp>
    </p:spTree>
    <p:extLst>
      <p:ext uri="{BB962C8B-B14F-4D97-AF65-F5344CB8AC3E}">
        <p14:creationId xmlns:p14="http://schemas.microsoft.com/office/powerpoint/2010/main" val="3977748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יש לא מעט</a:t>
            </a:r>
            <a:r>
              <a:rPr lang="he-IL" baseline="0" dirty="0" smtClean="0"/>
              <a:t> כלים שנועדו לספק מידע על פעילות מכשירים ולייצר סוג של 'טביעות אצבע' למכשירים ברשת.</a:t>
            </a:r>
          </a:p>
          <a:p>
            <a:pPr lvl="0">
              <a:spcBef>
                <a:spcPts val="0"/>
              </a:spcBef>
              <a:buNone/>
            </a:pPr>
            <a:r>
              <a:rPr lang="he-IL" baseline="0" dirty="0" smtClean="0"/>
              <a:t>כלי אקטיבי מפורסם מאוד שאפילו למדנו עליו בקורס המבוא הוא </a:t>
            </a:r>
            <a:r>
              <a:rPr lang="en-US" baseline="0" dirty="0" err="1" smtClean="0"/>
              <a:t>NMAP</a:t>
            </a:r>
            <a:r>
              <a:rPr lang="he-IL" baseline="0" dirty="0" smtClean="0"/>
              <a:t>:</a:t>
            </a:r>
          </a:p>
          <a:p>
            <a:pPr lvl="0">
              <a:spcBef>
                <a:spcPts val="0"/>
              </a:spcBef>
              <a:buNone/>
            </a:pPr>
            <a:r>
              <a:rPr lang="he-IL" baseline="0" dirty="0" smtClean="0"/>
              <a:t>הכלי שולח רצף ייחודי של בקשות כדי לחקור את התגובות שיקבל ולפיהן יכול לקבוע את גרסת מערכת ההפעלה, גרסת השרת </a:t>
            </a:r>
            <a:r>
              <a:rPr lang="he-IL" baseline="0" dirty="0" err="1" smtClean="0"/>
              <a:t>וכו</a:t>
            </a:r>
            <a:r>
              <a:rPr lang="he-IL" baseline="0" dirty="0" smtClean="0"/>
              <a:t>'..</a:t>
            </a:r>
          </a:p>
          <a:p>
            <a:pPr lvl="0">
              <a:spcBef>
                <a:spcPts val="0"/>
              </a:spcBef>
              <a:buNone/>
            </a:pPr>
            <a:r>
              <a:rPr lang="he-IL" baseline="0" dirty="0" smtClean="0"/>
              <a:t>אבל, גישות אקטיביות לא רצויות ב</a:t>
            </a:r>
            <a:r>
              <a:rPr lang="en-US" baseline="0" dirty="0" smtClean="0"/>
              <a:t>ICS </a:t>
            </a:r>
            <a:br>
              <a:rPr lang="en-US" baseline="0" dirty="0" smtClean="0"/>
            </a:br>
            <a:r>
              <a:rPr lang="en-US" baseline="0" dirty="0" smtClean="0"/>
              <a:t/>
            </a:r>
            <a:br>
              <a:rPr lang="en-US" baseline="0" dirty="0" smtClean="0"/>
            </a:br>
            <a:r>
              <a:rPr lang="he-IL" baseline="0" dirty="0" smtClean="0"/>
              <a:t>כלי פאסיבי מפורסם הוא </a:t>
            </a:r>
            <a:r>
              <a:rPr lang="en-US" baseline="0" dirty="0" err="1" smtClean="0"/>
              <a:t>P0F</a:t>
            </a:r>
            <a:r>
              <a:rPr lang="he-IL" baseline="0" dirty="0" smtClean="0"/>
              <a:t> שמנתח תעבורת רשת בצורה שקטה ויכול לזהות מערכת הפעלה, תוכנות שרצות על המחשב, זמן פעולה של המערכת, מרחק פיזי, כולל </a:t>
            </a:r>
            <a:r>
              <a:rPr lang="he-IL" baseline="0" dirty="0" err="1" smtClean="0"/>
              <a:t>טופולוגיית</a:t>
            </a:r>
            <a:r>
              <a:rPr lang="he-IL" baseline="0" dirty="0" smtClean="0"/>
              <a:t> רשת בתוך רשת פנימית מאחורי </a:t>
            </a:r>
            <a:r>
              <a:rPr lang="en-US" baseline="0" dirty="0" smtClean="0"/>
              <a:t>NAT</a:t>
            </a:r>
            <a:r>
              <a:rPr lang="he-IL" baseline="0" dirty="0" smtClean="0"/>
              <a:t>, העדפות שפה וכו'</a:t>
            </a:r>
            <a:endParaRPr dirty="0"/>
          </a:p>
        </p:txBody>
      </p:sp>
    </p:spTree>
    <p:extLst>
      <p:ext uri="{BB962C8B-B14F-4D97-AF65-F5344CB8AC3E}">
        <p14:creationId xmlns:p14="http://schemas.microsoft.com/office/powerpoint/2010/main" val="380597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כסף</a:t>
            </a:r>
            <a:r>
              <a:rPr lang="he-IL" baseline="0" dirty="0" smtClean="0"/>
              <a:t> וחיי אדם על כף המאזניים. </a:t>
            </a:r>
            <a:r>
              <a:rPr lang="en-US" baseline="0" dirty="0" smtClean="0"/>
              <a:t>ICS</a:t>
            </a:r>
            <a:r>
              <a:rPr lang="he-IL" baseline="0" dirty="0" smtClean="0"/>
              <a:t> שולטות כמעט בכל התשתיות בעולם המודרני ומתקפות עלולות להגיע לכדי מצב של אסונות טבע, הפסקת אספקת חשמל </a:t>
            </a:r>
            <a:r>
              <a:rPr lang="he-IL" baseline="0" dirty="0" err="1" smtClean="0"/>
              <a:t>וכו</a:t>
            </a:r>
            <a:r>
              <a:rPr lang="he-IL" baseline="0" dirty="0" smtClean="0"/>
              <a:t>'.</a:t>
            </a:r>
          </a:p>
          <a:p>
            <a:pPr lvl="0">
              <a:spcBef>
                <a:spcPts val="0"/>
              </a:spcBef>
              <a:buNone/>
            </a:pPr>
            <a:endParaRPr lang="he-IL" dirty="0" smtClean="0"/>
          </a:p>
          <a:p>
            <a:pPr lvl="0">
              <a:spcBef>
                <a:spcPts val="0"/>
              </a:spcBef>
              <a:buNone/>
            </a:pPr>
            <a:r>
              <a:rPr lang="he-IL" sz="1100" b="0" i="0" kern="1200" dirty="0" smtClean="0">
                <a:solidFill>
                  <a:schemeClr val="tx1"/>
                </a:solidFill>
                <a:effectLst/>
                <a:latin typeface="+mn-lt"/>
                <a:ea typeface="+mn-ea"/>
                <a:cs typeface="+mn-cs"/>
              </a:rPr>
              <a:t>(</a:t>
            </a:r>
            <a:r>
              <a:rPr lang="en-US" sz="1100" b="0" i="0" kern="1200" dirty="0" smtClean="0">
                <a:solidFill>
                  <a:schemeClr val="tx1"/>
                </a:solidFill>
                <a:effectLst/>
                <a:latin typeface="+mn-lt"/>
                <a:ea typeface="+mn-ea"/>
                <a:cs typeface="+mn-cs"/>
              </a:rPr>
              <a:t> (Industrial Control Systems Cyber Emergency Response Team</a:t>
            </a:r>
            <a:r>
              <a:rPr lang="he-IL" dirty="0" smtClean="0"/>
              <a:t> </a:t>
            </a:r>
            <a:r>
              <a:rPr lang="en-US" dirty="0" smtClean="0"/>
              <a:t>ICS-CERT</a:t>
            </a:r>
            <a:r>
              <a:rPr lang="he-IL" dirty="0" smtClean="0"/>
              <a:t> : ב-</a:t>
            </a:r>
            <a:r>
              <a:rPr lang="he-IL" baseline="0" dirty="0" smtClean="0"/>
              <a:t> </a:t>
            </a:r>
            <a:r>
              <a:rPr lang="en-US" baseline="0" dirty="0" smtClean="0"/>
              <a:t>department of homeland security </a:t>
            </a:r>
            <a:r>
              <a:rPr lang="he-IL" baseline="0" dirty="0" smtClean="0"/>
              <a:t> הבינו את משמעות האיום כבר </a:t>
            </a:r>
          </a:p>
          <a:p>
            <a:pPr lvl="0">
              <a:spcBef>
                <a:spcPts val="0"/>
              </a:spcBef>
              <a:buNone/>
            </a:pPr>
            <a:r>
              <a:rPr lang="he-IL" baseline="0" dirty="0" smtClean="0"/>
              <a:t>ב-2003 והקימו צוות תגובה למתקפות סייבר על </a:t>
            </a:r>
            <a:r>
              <a:rPr lang="en-US" baseline="0" dirty="0" smtClean="0"/>
              <a:t>ICS</a:t>
            </a:r>
            <a:r>
              <a:rPr lang="he-IL" baseline="0" dirty="0" smtClean="0"/>
              <a:t> שעובד ביחד עם רשויות אכיפת החוק וקהילת המודיעין.</a:t>
            </a:r>
          </a:p>
          <a:p>
            <a:pPr lvl="0">
              <a:spcBef>
                <a:spcPts val="0"/>
              </a:spcBef>
              <a:buNone/>
            </a:pPr>
            <a:endParaRPr lang="he-IL" baseline="0" dirty="0" smtClean="0"/>
          </a:p>
          <a:p>
            <a:pPr lvl="0">
              <a:spcBef>
                <a:spcPts val="0"/>
              </a:spcBef>
              <a:buNone/>
            </a:pPr>
            <a:r>
              <a:rPr lang="he-IL" baseline="0" dirty="0" smtClean="0"/>
              <a:t>דוגמה "קטנה" היא </a:t>
            </a:r>
            <a:r>
              <a:rPr lang="he-IL" baseline="0" dirty="0" err="1" smtClean="0"/>
              <a:t>סטאקסנט</a:t>
            </a:r>
            <a:r>
              <a:rPr lang="he-IL" baseline="0" dirty="0" smtClean="0"/>
              <a:t>. צפייה בסרטון – כ-3 דקות.</a:t>
            </a:r>
            <a:endParaRPr dirty="0"/>
          </a:p>
        </p:txBody>
      </p:sp>
    </p:spTree>
    <p:extLst>
      <p:ext uri="{BB962C8B-B14F-4D97-AF65-F5344CB8AC3E}">
        <p14:creationId xmlns:p14="http://schemas.microsoft.com/office/powerpoint/2010/main" val="3084382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העבודה</a:t>
            </a:r>
            <a:r>
              <a:rPr lang="he-IL" baseline="0" dirty="0" smtClean="0"/>
              <a:t> הראשונה שהצליחה לייצר חתימות מכשיר בשיטות אקטיביות ופאסיביות יחדיו בוצעה ע"י </a:t>
            </a:r>
            <a:r>
              <a:rPr lang="he-IL" baseline="0" dirty="0" err="1" smtClean="0"/>
              <a:t>קוהנו</a:t>
            </a:r>
            <a:r>
              <a:rPr lang="he-IL" baseline="0" dirty="0" smtClean="0"/>
              <a:t> אה אל </a:t>
            </a:r>
            <a:r>
              <a:rPr lang="he-IL" baseline="0" dirty="0" err="1" smtClean="0"/>
              <a:t>ב2005</a:t>
            </a:r>
            <a:r>
              <a:rPr lang="he-IL" baseline="0" dirty="0" smtClean="0"/>
              <a:t>.</a:t>
            </a:r>
          </a:p>
          <a:p>
            <a:pPr lvl="0">
              <a:spcBef>
                <a:spcPts val="0"/>
              </a:spcBef>
              <a:buNone/>
            </a:pPr>
            <a:r>
              <a:rPr lang="he-IL" baseline="0" dirty="0" smtClean="0"/>
              <a:t>העבודה בחנה חתימות זמן של </a:t>
            </a:r>
            <a:r>
              <a:rPr lang="en-US" baseline="0" dirty="0" smtClean="0"/>
              <a:t>TCP</a:t>
            </a:r>
            <a:r>
              <a:rPr lang="he-IL" baseline="0" dirty="0" smtClean="0"/>
              <a:t> במטרה לזהות סטיות בשעון הפנימי של המכשיר.</a:t>
            </a:r>
          </a:p>
        </p:txBody>
      </p:sp>
    </p:spTree>
    <p:extLst>
      <p:ext uri="{BB962C8B-B14F-4D97-AF65-F5344CB8AC3E}">
        <p14:creationId xmlns:p14="http://schemas.microsoft.com/office/powerpoint/2010/main" val="4128937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ב-2010</a:t>
            </a:r>
            <a:r>
              <a:rPr lang="he-IL" baseline="0" dirty="0" smtClean="0"/>
              <a:t> חוקרים ניתחו בהצלחה, באופן פאסיבי, אדוות מידע שעבר דרך </a:t>
            </a:r>
            <a:r>
              <a:rPr lang="en-US" baseline="0" dirty="0" smtClean="0"/>
              <a:t>Access points </a:t>
            </a:r>
            <a:r>
              <a:rPr lang="he-IL" baseline="0" dirty="0" smtClean="0"/>
              <a:t>.</a:t>
            </a:r>
          </a:p>
          <a:p>
            <a:pPr lvl="0">
              <a:spcBef>
                <a:spcPts val="0"/>
              </a:spcBef>
              <a:buNone/>
            </a:pPr>
            <a:r>
              <a:rPr lang="he-IL" baseline="0" dirty="0" smtClean="0"/>
              <a:t>עבור כל </a:t>
            </a:r>
            <a:r>
              <a:rPr lang="he-IL" baseline="0" dirty="0" err="1" smtClean="0"/>
              <a:t>פאקטה</a:t>
            </a:r>
            <a:r>
              <a:rPr lang="he-IL" baseline="0" dirty="0" smtClean="0"/>
              <a:t> שעברה ברשת, הם הצליחו לקבוע דרך איזה </a:t>
            </a:r>
            <a:r>
              <a:rPr lang="en-US" baseline="0" dirty="0" smtClean="0"/>
              <a:t>AP</a:t>
            </a:r>
            <a:r>
              <a:rPr lang="he-IL" baseline="0" dirty="0" smtClean="0"/>
              <a:t> היא עברה.</a:t>
            </a:r>
            <a:endParaRPr dirty="0"/>
          </a:p>
        </p:txBody>
      </p:sp>
    </p:spTree>
    <p:extLst>
      <p:ext uri="{BB962C8B-B14F-4D97-AF65-F5344CB8AC3E}">
        <p14:creationId xmlns:p14="http://schemas.microsoft.com/office/powerpoint/2010/main" val="15630940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מחקר נוסף ייצר</a:t>
            </a:r>
            <a:r>
              <a:rPr lang="he-IL" baseline="0" dirty="0" smtClean="0"/>
              <a:t> חתימות מכשיר בהתבסס על מודלי התזמון השונים של מימושי פרוטוקולי שכבת האפליקציה בכל מכשיר. בעצם ניסיון לשרטט מודל תזמון עבור כל מימוש.</a:t>
            </a:r>
          </a:p>
          <a:p>
            <a:pPr lvl="0">
              <a:spcBef>
                <a:spcPts val="0"/>
              </a:spcBef>
              <a:buNone/>
            </a:pPr>
            <a:r>
              <a:rPr lang="he-IL" baseline="0" dirty="0" smtClean="0"/>
              <a:t>עוד מחקר ניסה לייצר חתימות מכשיר דרך בחינה פאסיבית של תזמוני תעבורת הרשת. נעשה בו שימוש בהתפלגות ה-</a:t>
            </a:r>
            <a:r>
              <a:rPr lang="en-US" baseline="0" dirty="0" smtClean="0"/>
              <a:t>inter arrival times</a:t>
            </a:r>
            <a:r>
              <a:rPr lang="he-IL" baseline="0" dirty="0" smtClean="0"/>
              <a:t> כדי לזהות מכשירים וסוגי מכשירים.</a:t>
            </a:r>
            <a:endParaRPr dirty="0"/>
          </a:p>
        </p:txBody>
      </p:sp>
    </p:spTree>
    <p:extLst>
      <p:ext uri="{BB962C8B-B14F-4D97-AF65-F5344CB8AC3E}">
        <p14:creationId xmlns:p14="http://schemas.microsoft.com/office/powerpoint/2010/main" val="31886589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למרות</a:t>
            </a:r>
            <a:r>
              <a:rPr lang="he-IL" baseline="0" dirty="0" smtClean="0"/>
              <a:t> ששלושת המחקרים שהזכרנו עסקו בשימושים שונים של ניתוח תזמוני תעבורת הרשת במטרה לייצר חתימות מכשיר, שלושתם לא </a:t>
            </a:r>
            <a:r>
              <a:rPr lang="he-IL" baseline="0" dirty="0" err="1" smtClean="0"/>
              <a:t>פיזאביליים</a:t>
            </a:r>
            <a:r>
              <a:rPr lang="he-IL" baseline="0" dirty="0" smtClean="0"/>
              <a:t> ב-</a:t>
            </a:r>
            <a:r>
              <a:rPr lang="en-US" baseline="0" dirty="0" smtClean="0"/>
              <a:t>ICS</a:t>
            </a:r>
            <a:r>
              <a:rPr lang="he-IL" baseline="0" dirty="0" smtClean="0"/>
              <a:t>.</a:t>
            </a:r>
          </a:p>
          <a:p>
            <a:pPr lvl="0">
              <a:spcBef>
                <a:spcPts val="0"/>
              </a:spcBef>
              <a:buNone/>
            </a:pPr>
            <a:r>
              <a:rPr lang="he-IL" baseline="0" dirty="0" smtClean="0"/>
              <a:t>שיטת ניתוח אדוות המידע עוצבה במיוחד לעבודה על </a:t>
            </a:r>
            <a:r>
              <a:rPr lang="en-US" baseline="0" dirty="0" smtClean="0"/>
              <a:t>AP</a:t>
            </a:r>
            <a:r>
              <a:rPr lang="he-IL" baseline="0" dirty="0" smtClean="0"/>
              <a:t>, תחת עומסים כבדים, 2 דברים שלא ניתן למצוא ב</a:t>
            </a:r>
            <a:r>
              <a:rPr lang="en-US" baseline="0" dirty="0" smtClean="0"/>
              <a:t>ICS</a:t>
            </a:r>
            <a:r>
              <a:rPr lang="he-IL" baseline="0" dirty="0" smtClean="0"/>
              <a:t>.</a:t>
            </a:r>
            <a:r>
              <a:rPr lang="en-US" baseline="0" dirty="0" smtClean="0"/>
              <a:t/>
            </a:r>
            <a:br>
              <a:rPr lang="en-US" baseline="0" dirty="0" smtClean="0"/>
            </a:br>
            <a:r>
              <a:rPr lang="he-IL" baseline="0" dirty="0" smtClean="0"/>
              <a:t>בחינת התנהגות שכבת האפליקציה דורשת בסיס נתונים גדול שיכיל את כל התרחישים או </a:t>
            </a:r>
            <a:r>
              <a:rPr lang="he-IL" baseline="0" dirty="0" err="1" smtClean="0"/>
              <a:t>הסשנים</a:t>
            </a:r>
            <a:r>
              <a:rPr lang="he-IL" baseline="0" dirty="0" smtClean="0"/>
              <a:t> האפשריים.</a:t>
            </a:r>
          </a:p>
          <a:p>
            <a:pPr lvl="0">
              <a:spcBef>
                <a:spcPts val="0"/>
              </a:spcBef>
              <a:buNone/>
            </a:pPr>
            <a:r>
              <a:rPr lang="he-IL" baseline="0" dirty="0" smtClean="0"/>
              <a:t>הגישה השלישית והאחרונה שהוצעה ועשתה שימוש ב</a:t>
            </a:r>
            <a:r>
              <a:rPr lang="en-US" baseline="0" dirty="0" err="1" smtClean="0"/>
              <a:t>IAT</a:t>
            </a:r>
            <a:r>
              <a:rPr lang="he-IL" baseline="0" dirty="0" smtClean="0"/>
              <a:t> דורשת מספר גדול של תצפיות כאשר עבור חלק ניכר מהמכשירים ב</a:t>
            </a:r>
            <a:r>
              <a:rPr lang="en-US" baseline="0" dirty="0" smtClean="0"/>
              <a:t>ICS</a:t>
            </a:r>
            <a:r>
              <a:rPr lang="he-IL" baseline="0" dirty="0" smtClean="0"/>
              <a:t> פשוט בלתי אפשרי.</a:t>
            </a:r>
            <a:endParaRPr dirty="0"/>
          </a:p>
        </p:txBody>
      </p:sp>
    </p:spTree>
    <p:extLst>
      <p:ext uri="{BB962C8B-B14F-4D97-AF65-F5344CB8AC3E}">
        <p14:creationId xmlns:p14="http://schemas.microsoft.com/office/powerpoint/2010/main" val="706864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בכל אופן,</a:t>
            </a:r>
            <a:r>
              <a:rPr lang="he-IL" baseline="0" dirty="0" smtClean="0"/>
              <a:t> כל השיטות האלה משתמשות בגישת הקופסה השחורה בלבד דבר שמבטל את האפשרות של פריסה </a:t>
            </a:r>
            <a:r>
              <a:rPr lang="he-IL" baseline="0" dirty="0" err="1" smtClean="0"/>
              <a:t>מיידית</a:t>
            </a:r>
            <a:r>
              <a:rPr lang="he-IL" baseline="0" dirty="0" smtClean="0"/>
              <a:t> של מערכת הגנה (גם אם לא מושלמת) ולא תמיד מספק תוצאות איכותיות מספיק. מעבר לכך, כדי לעבוד בגישה זו חייבים להשיג גישה למכשיר יעד לדוגמה כדי לייצר בסיס נתונים מקדים.</a:t>
            </a:r>
          </a:p>
          <a:p>
            <a:pPr lvl="0">
              <a:spcBef>
                <a:spcPts val="0"/>
              </a:spcBef>
              <a:buNone/>
            </a:pPr>
            <a:r>
              <a:rPr lang="he-IL" baseline="0" dirty="0" smtClean="0"/>
              <a:t>מבחינת עבודה בתחום ההגנה על </a:t>
            </a:r>
            <a:r>
              <a:rPr lang="en-US" baseline="0" dirty="0" smtClean="0"/>
              <a:t>ICS</a:t>
            </a:r>
            <a:r>
              <a:rPr lang="he-IL" baseline="0" dirty="0" smtClean="0"/>
              <a:t>, בוצעו כמה עבודות שניסו לזהות חדירות ספציפיות על פרוטוקולים מסוימים של </a:t>
            </a:r>
            <a:r>
              <a:rPr lang="en-US" baseline="0" dirty="0" smtClean="0"/>
              <a:t>ICS</a:t>
            </a:r>
            <a:r>
              <a:rPr lang="he-IL" baseline="0" dirty="0" smtClean="0"/>
              <a:t>.</a:t>
            </a:r>
            <a:r>
              <a:rPr lang="en-US" baseline="0" dirty="0" smtClean="0"/>
              <a:t/>
            </a:r>
            <a:br>
              <a:rPr lang="en-US" baseline="0" dirty="0" smtClean="0"/>
            </a:br>
            <a:r>
              <a:rPr lang="he-IL" baseline="0" dirty="0" smtClean="0"/>
              <a:t>אחרים ניסו </a:t>
            </a:r>
            <a:r>
              <a:rPr lang="he-IL" baseline="0" dirty="0" err="1" smtClean="0"/>
              <a:t>למדל</a:t>
            </a:r>
            <a:r>
              <a:rPr lang="he-IL" baseline="0" dirty="0" smtClean="0"/>
              <a:t> את כל המצבים שאליהם מערכת שכזו יכולה להיכנס ולזהות מתי פקודה עלולה להכניס את המערכת למצב קריטי.</a:t>
            </a:r>
          </a:p>
          <a:p>
            <a:pPr lvl="0">
              <a:spcBef>
                <a:spcPts val="0"/>
              </a:spcBef>
              <a:buNone/>
            </a:pPr>
            <a:r>
              <a:rPr lang="he-IL" baseline="0" dirty="0" smtClean="0"/>
              <a:t>אלו פתרונות שמסוגלים לתפוס סוגים שונים של תוקפים אבל נכשלים לחלוטין בזיהוי מתקפות מחוכמות יותר כמו התקפות הזרקת מידע שקרי ופקודות.</a:t>
            </a:r>
            <a:endParaRPr dirty="0"/>
          </a:p>
        </p:txBody>
      </p:sp>
    </p:spTree>
    <p:extLst>
      <p:ext uri="{BB962C8B-B14F-4D97-AF65-F5344CB8AC3E}">
        <p14:creationId xmlns:p14="http://schemas.microsoft.com/office/powerpoint/2010/main" val="17248634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שתי השיטות</a:t>
            </a:r>
            <a:r>
              <a:rPr lang="he-IL" baseline="0" dirty="0" smtClean="0"/>
              <a:t> החדשות מציעות דיוק גבוה יותר בסיווג מכשירים תוך שימוש בטכניקות ייעודיות למערכות שליטה תעשייתיות</a:t>
            </a:r>
          </a:p>
          <a:p>
            <a:pPr lvl="0">
              <a:spcBef>
                <a:spcPts val="0"/>
              </a:spcBef>
              <a:buNone/>
            </a:pPr>
            <a:r>
              <a:rPr lang="he-IL" dirty="0" smtClean="0"/>
              <a:t>ומציעות שתי גישות עבודה איכותיות</a:t>
            </a:r>
            <a:r>
              <a:rPr lang="he-IL" baseline="0" dirty="0" smtClean="0"/>
              <a:t> </a:t>
            </a:r>
            <a:r>
              <a:rPr lang="he-IL" dirty="0" smtClean="0"/>
              <a:t>שפשוט עוד לא נעשה בהן</a:t>
            </a:r>
            <a:r>
              <a:rPr lang="he-IL" baseline="0" dirty="0" smtClean="0"/>
              <a:t> שימוש עד כה:</a:t>
            </a:r>
          </a:p>
          <a:p>
            <a:pPr lvl="0">
              <a:spcBef>
                <a:spcPts val="0"/>
              </a:spcBef>
              <a:buNone/>
            </a:pPr>
            <a:r>
              <a:rPr lang="he-IL" baseline="0" dirty="0" smtClean="0"/>
              <a:t>הקופסה הלבנה והאפורה.</a:t>
            </a:r>
            <a:endParaRPr dirty="0"/>
          </a:p>
        </p:txBody>
      </p:sp>
    </p:spTree>
    <p:extLst>
      <p:ext uri="{BB962C8B-B14F-4D97-AF65-F5344CB8AC3E}">
        <p14:creationId xmlns:p14="http://schemas.microsoft.com/office/powerpoint/2010/main" val="33877846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סיכום ועבודה להמשך</a:t>
            </a:r>
            <a:endParaRPr dirty="0"/>
          </a:p>
        </p:txBody>
      </p:sp>
    </p:spTree>
    <p:extLst>
      <p:ext uri="{BB962C8B-B14F-4D97-AF65-F5344CB8AC3E}">
        <p14:creationId xmlns:p14="http://schemas.microsoft.com/office/powerpoint/2010/main" val="32689388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מחברי</a:t>
            </a:r>
            <a:r>
              <a:rPr lang="he-IL" baseline="0" dirty="0" smtClean="0"/>
              <a:t> המאמר מביעים רצון להמשיך ולשפר את גישת הקופסה הלבנה שהציגה תוצאות לא מדהימות אבל פוטנציאל גבוה,</a:t>
            </a:r>
          </a:p>
          <a:p>
            <a:pPr lvl="0">
              <a:spcBef>
                <a:spcPts val="0"/>
              </a:spcBef>
              <a:buNone/>
            </a:pPr>
            <a:r>
              <a:rPr lang="he-IL" baseline="0" dirty="0" smtClean="0"/>
              <a:t>להרחיב את השיטות שהוצעו ולהתאים אותן ל-</a:t>
            </a:r>
            <a:r>
              <a:rPr lang="en-US" baseline="0" dirty="0" err="1" smtClean="0"/>
              <a:t>IOT</a:t>
            </a:r>
            <a:endParaRPr lang="he-IL" baseline="0" dirty="0" smtClean="0"/>
          </a:p>
          <a:p>
            <a:pPr lvl="0">
              <a:spcBef>
                <a:spcPts val="0"/>
              </a:spcBef>
              <a:buNone/>
            </a:pPr>
            <a:r>
              <a:rPr lang="he-IL" baseline="0" dirty="0" smtClean="0"/>
              <a:t>ולחקור את האפשרות של פיתוח טכניקות חתימת מכשיר אקטיביות למערכות שליטה תעשייתיות.</a:t>
            </a:r>
            <a:endParaRPr lang="en-US" baseline="0" dirty="0" smtClean="0"/>
          </a:p>
        </p:txBody>
      </p:sp>
    </p:spTree>
    <p:extLst>
      <p:ext uri="{BB962C8B-B14F-4D97-AF65-F5344CB8AC3E}">
        <p14:creationId xmlns:p14="http://schemas.microsoft.com/office/powerpoint/2010/main" val="4171142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לסיכום!!!!!!!!!!!!!!!!!</a:t>
            </a:r>
          </a:p>
          <a:p>
            <a:pPr lvl="0">
              <a:spcBef>
                <a:spcPts val="0"/>
              </a:spcBef>
              <a:buNone/>
            </a:pPr>
            <a:r>
              <a:rPr lang="he-IL" dirty="0" smtClean="0"/>
              <a:t>הצגנו כאן</a:t>
            </a:r>
            <a:r>
              <a:rPr lang="he-IL" baseline="0" dirty="0" smtClean="0"/>
              <a:t> לא מעט מושגים חדשים ועולם שהיה זר כנראה לרובנו.</a:t>
            </a:r>
          </a:p>
          <a:p>
            <a:pPr lvl="0">
              <a:spcBef>
                <a:spcPts val="0"/>
              </a:spcBef>
              <a:buNone/>
            </a:pPr>
            <a:r>
              <a:rPr lang="he-IL" baseline="0" dirty="0" smtClean="0"/>
              <a:t>הבנו מה זה </a:t>
            </a:r>
            <a:r>
              <a:rPr lang="en-US" baseline="0" dirty="0" smtClean="0"/>
              <a:t>ICS</a:t>
            </a:r>
            <a:r>
              <a:rPr lang="he-IL" baseline="0" dirty="0" smtClean="0"/>
              <a:t> ולמדנו על הסוג המרכזי במשפחה,</a:t>
            </a:r>
          </a:p>
          <a:p>
            <a:pPr lvl="0">
              <a:spcBef>
                <a:spcPts val="0"/>
              </a:spcBef>
              <a:buNone/>
            </a:pPr>
            <a:r>
              <a:rPr lang="he-IL" baseline="0" dirty="0" smtClean="0"/>
              <a:t>למדנו על אתגרי האבטחה הייחודיים למערכות אלה,</a:t>
            </a:r>
          </a:p>
          <a:p>
            <a:pPr lvl="0">
              <a:spcBef>
                <a:spcPts val="0"/>
              </a:spcBef>
              <a:buNone/>
            </a:pPr>
            <a:r>
              <a:rPr lang="he-IL" baseline="0" dirty="0" smtClean="0"/>
              <a:t>ראינו איך מגנים על </a:t>
            </a:r>
            <a:r>
              <a:rPr lang="en-US" baseline="0" dirty="0" smtClean="0"/>
              <a:t>ICS</a:t>
            </a:r>
            <a:r>
              <a:rPr lang="he-IL" baseline="0" dirty="0" smtClean="0"/>
              <a:t> היום,</a:t>
            </a:r>
          </a:p>
          <a:p>
            <a:pPr lvl="0">
              <a:spcBef>
                <a:spcPts val="0"/>
              </a:spcBef>
              <a:buNone/>
            </a:pPr>
            <a:r>
              <a:rPr lang="he-IL" baseline="0" dirty="0" smtClean="0"/>
              <a:t>מה היא חתימת מכשיר ואיך מייצרים אותה,</a:t>
            </a:r>
          </a:p>
          <a:p>
            <a:pPr lvl="0">
              <a:spcBef>
                <a:spcPts val="0"/>
              </a:spcBef>
              <a:buNone/>
            </a:pPr>
            <a:r>
              <a:rPr lang="he-IL" baseline="0" dirty="0" smtClean="0"/>
              <a:t>הצענו והדגמנו שתי שיטות פאסיביות ל-</a:t>
            </a:r>
            <a:r>
              <a:rPr lang="en-US" baseline="0" dirty="0" smtClean="0"/>
              <a:t>DEVICE FINGERPRINTING</a:t>
            </a:r>
            <a:r>
              <a:rPr lang="he-IL" baseline="0" dirty="0" smtClean="0"/>
              <a:t> ב-</a:t>
            </a:r>
            <a:r>
              <a:rPr lang="en-US" baseline="0" dirty="0" smtClean="0"/>
              <a:t>ICS</a:t>
            </a:r>
            <a:r>
              <a:rPr lang="he-IL" baseline="0" dirty="0" smtClean="0"/>
              <a:t> שהפגינו אחוזי דיוק גבוהים אבל לא מושלמים,</a:t>
            </a:r>
          </a:p>
          <a:p>
            <a:pPr lvl="0">
              <a:spcBef>
                <a:spcPts val="0"/>
              </a:spcBef>
              <a:buNone/>
            </a:pPr>
            <a:r>
              <a:rPr lang="he-IL" baseline="0" dirty="0" smtClean="0"/>
              <a:t>שלוש גישות בהן נעשה שימוש (הקופסאות),</a:t>
            </a:r>
          </a:p>
          <a:p>
            <a:pPr lvl="0">
              <a:spcBef>
                <a:spcPts val="0"/>
              </a:spcBef>
              <a:buNone/>
            </a:pPr>
            <a:r>
              <a:rPr lang="he-IL" baseline="0" dirty="0" smtClean="0"/>
              <a:t>הראינו גם עמידות של השיטות כנגד מתקפות זיוף פשוטים יחסית,</a:t>
            </a:r>
          </a:p>
          <a:p>
            <a:pPr lvl="0">
              <a:spcBef>
                <a:spcPts val="0"/>
              </a:spcBef>
              <a:buNone/>
            </a:pPr>
            <a:r>
              <a:rPr lang="he-IL" baseline="0" dirty="0" smtClean="0"/>
              <a:t>ראינו שנעשתה עבודה לא מעטה בנושאים קשורים אך לא כזו שתוכננה בצורה תפורה כל כך על מידות ה</a:t>
            </a:r>
            <a:r>
              <a:rPr lang="en-US" baseline="0" dirty="0" smtClean="0"/>
              <a:t>ICS</a:t>
            </a:r>
            <a:r>
              <a:rPr lang="he-IL" baseline="0" dirty="0" smtClean="0"/>
              <a:t>.</a:t>
            </a:r>
            <a:endParaRPr lang="en-US" baseline="0" dirty="0" smtClean="0"/>
          </a:p>
        </p:txBody>
      </p:sp>
    </p:spTree>
    <p:extLst>
      <p:ext uri="{BB962C8B-B14F-4D97-AF65-F5344CB8AC3E}">
        <p14:creationId xmlns:p14="http://schemas.microsoft.com/office/powerpoint/2010/main" val="814203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תודה רבה על ששרדתם את כל זה...!</a:t>
            </a:r>
          </a:p>
          <a:p>
            <a:pPr lvl="0">
              <a:spcBef>
                <a:spcPts val="0"/>
              </a:spcBef>
              <a:buNone/>
            </a:pPr>
            <a:r>
              <a:rPr lang="he-IL" dirty="0" smtClean="0"/>
              <a:t>שאלות?</a:t>
            </a:r>
            <a:endParaRPr dirty="0"/>
          </a:p>
        </p:txBody>
      </p:sp>
    </p:spTree>
    <p:extLst>
      <p:ext uri="{BB962C8B-B14F-4D97-AF65-F5344CB8AC3E}">
        <p14:creationId xmlns:p14="http://schemas.microsoft.com/office/powerpoint/2010/main" val="166214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smtClean="0"/>
              <a:t>למערכות</a:t>
            </a:r>
            <a:r>
              <a:rPr lang="he-IL" baseline="0" dirty="0" smtClean="0"/>
              <a:t> שליטה תעשייתיות כמה סוגים. העיקרי בהם, בו התמקדו מחברי המאמר הוא מערכות </a:t>
            </a:r>
            <a:r>
              <a:rPr lang="en-US" baseline="0" dirty="0" smtClean="0"/>
              <a:t>SCADA</a:t>
            </a:r>
            <a:r>
              <a:rPr lang="he-IL" baseline="0" dirty="0" smtClean="0"/>
              <a:t> - </a:t>
            </a:r>
            <a:r>
              <a:rPr lang="en-US" sz="1100" dirty="0" smtClean="0"/>
              <a:t>Supervisory Control And Data Acquisition</a:t>
            </a:r>
            <a:r>
              <a:rPr lang="he-IL" sz="1100" dirty="0" smtClean="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dirty="0" smtClean="0"/>
              <a:t>במערכות </a:t>
            </a:r>
            <a:r>
              <a:rPr lang="en-US" sz="1100" dirty="0" smtClean="0"/>
              <a:t>SCADA</a:t>
            </a:r>
            <a:r>
              <a:rPr lang="he-IL" sz="1100" dirty="0" smtClean="0"/>
              <a:t> שתי</a:t>
            </a:r>
            <a:r>
              <a:rPr lang="he-IL" sz="1100" baseline="0" dirty="0" smtClean="0"/>
              <a:t> פונקציות מרכזיות: </a:t>
            </a:r>
            <a:r>
              <a:rPr lang="en-US" sz="1100" baseline="0" dirty="0" smtClean="0"/>
              <a:t>supervisory control</a:t>
            </a:r>
            <a:r>
              <a:rPr lang="he-IL" sz="1100" baseline="0" dirty="0" smtClean="0"/>
              <a:t> – שליטה, פקודות לפעולה ממכשיר או ממשק השליטה   ו-</a:t>
            </a:r>
            <a:r>
              <a:rPr lang="en-US" sz="1100" baseline="0" dirty="0" smtClean="0"/>
              <a:t>data acquisition </a:t>
            </a:r>
            <a:r>
              <a:rPr lang="he-IL" sz="1100" baseline="0" dirty="0" smtClean="0"/>
              <a:t> רכישת מידע, רצף מידע אודות הפעולות המתרחשות במערכת זורם חזרה כל העת מרכיבי הקצה ועד למכונה השולטת.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כל אותן הפקודות והמידע </a:t>
            </a:r>
            <a:r>
              <a:rPr lang="he-IL" sz="1100" baseline="0" dirty="0" err="1" smtClean="0"/>
              <a:t>המנוטר</a:t>
            </a:r>
            <a:r>
              <a:rPr lang="he-IL" sz="1100" baseline="0" dirty="0" smtClean="0"/>
              <a:t> עוברים כאותות על גבי פרוטוקולי </a:t>
            </a:r>
            <a:r>
              <a:rPr lang="en-US" sz="1100" baseline="0" dirty="0" smtClean="0"/>
              <a:t>SCADA</a:t>
            </a:r>
            <a:r>
              <a:rPr lang="he-IL" sz="1100" baseline="0" dirty="0" smtClean="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100" baseline="0" dirty="0" smtClean="0"/>
              <a:t>ההבדל בין מערכות </a:t>
            </a:r>
            <a:r>
              <a:rPr lang="en-US" sz="1100" baseline="0" dirty="0" smtClean="0"/>
              <a:t>SCADA</a:t>
            </a:r>
            <a:r>
              <a:rPr lang="he-IL" sz="1100" baseline="0" dirty="0" smtClean="0"/>
              <a:t> לסוגים השונים של </a:t>
            </a:r>
            <a:r>
              <a:rPr lang="en-US" sz="1100" baseline="0" dirty="0" smtClean="0"/>
              <a:t>ICS</a:t>
            </a:r>
            <a:r>
              <a:rPr lang="he-IL" sz="1100" baseline="0" dirty="0" smtClean="0"/>
              <a:t> הוא בעיקר היסטורי ומתייחס </a:t>
            </a:r>
            <a:r>
              <a:rPr lang="he-IL" sz="1100" baseline="0" dirty="0" err="1" smtClean="0"/>
              <a:t>לסקייל</a:t>
            </a:r>
            <a:r>
              <a:rPr lang="he-IL" sz="1100" baseline="0" dirty="0" smtClean="0"/>
              <a:t> הגדול שמערכות </a:t>
            </a:r>
            <a:r>
              <a:rPr lang="en-US" sz="1100" baseline="0" dirty="0" smtClean="0"/>
              <a:t>SCADA</a:t>
            </a:r>
            <a:r>
              <a:rPr lang="he-IL" sz="1100" baseline="0" dirty="0" smtClean="0"/>
              <a:t> יודעות לתמוך בו.</a:t>
            </a:r>
            <a:endParaRPr lang="en" sz="1100" dirty="0" smtClean="0"/>
          </a:p>
        </p:txBody>
      </p:sp>
    </p:spTree>
    <p:extLst>
      <p:ext uri="{BB962C8B-B14F-4D97-AF65-F5344CB8AC3E}">
        <p14:creationId xmlns:p14="http://schemas.microsoft.com/office/powerpoint/2010/main" val="166115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3</a:t>
            </a:r>
            <a:r>
              <a:rPr lang="en-US" dirty="0" err="1" smtClean="0"/>
              <a:t>DNP</a:t>
            </a:r>
            <a:r>
              <a:rPr lang="he-IL" dirty="0" smtClean="0"/>
              <a:t> קבוצת פרוטוקולי תקשורת</a:t>
            </a:r>
            <a:r>
              <a:rPr lang="he-IL" baseline="0" dirty="0" smtClean="0"/>
              <a:t> המספקים ממשק ושפה משותפת בין הרכיבים השונים במערכות </a:t>
            </a:r>
            <a:r>
              <a:rPr lang="en-US" baseline="0" dirty="0" smtClean="0"/>
              <a:t>SCADA</a:t>
            </a:r>
            <a:r>
              <a:rPr lang="he-IL" baseline="0" dirty="0" smtClean="0"/>
              <a:t>.</a:t>
            </a:r>
          </a:p>
          <a:p>
            <a:pPr lvl="0">
              <a:spcBef>
                <a:spcPts val="0"/>
              </a:spcBef>
              <a:buNone/>
            </a:pPr>
            <a:r>
              <a:rPr lang="he-IL" baseline="0" dirty="0" smtClean="0"/>
              <a:t>כל התקשורת ב-</a:t>
            </a:r>
            <a:r>
              <a:rPr lang="en-US" baseline="0" dirty="0" smtClean="0"/>
              <a:t>SCADA</a:t>
            </a:r>
            <a:r>
              <a:rPr lang="he-IL" baseline="0" dirty="0" smtClean="0"/>
              <a:t> מתבצעת על גבי פרוטוקולים אלו: החל במכשירי המאסטר, דרך גלי רדיו או קווי תקשורת סטנדרטיים כמו קווי טלפון או סיבים אופטיים, ועד רכיבי הקצה במערכת, שאמורים לבצע את הפעולות הפיזיות בשטח.</a:t>
            </a:r>
          </a:p>
          <a:p>
            <a:pPr lvl="0">
              <a:spcBef>
                <a:spcPts val="0"/>
              </a:spcBef>
              <a:buNone/>
            </a:pPr>
            <a:endParaRPr lang="he-IL" baseline="0" dirty="0" smtClean="0"/>
          </a:p>
          <a:p>
            <a:pPr lvl="0">
              <a:spcBef>
                <a:spcPts val="0"/>
              </a:spcBef>
              <a:buNone/>
            </a:pPr>
            <a:r>
              <a:rPr lang="he-IL" baseline="0" dirty="0" smtClean="0"/>
              <a:t>הפרוטוקול הזה שהתחיל להירקם ולהתהוות עוד לפני שנקבע לו תקן רשמי, כבר בשנת 1993, תוכנן להיות יציב ואמין מאוד, כיאה למערכות כאלה. אבל... הוא לא תוכנן להיות מאובטח.</a:t>
            </a:r>
            <a:endParaRPr dirty="0"/>
          </a:p>
        </p:txBody>
      </p:sp>
    </p:spTree>
    <p:extLst>
      <p:ext uri="{BB962C8B-B14F-4D97-AF65-F5344CB8AC3E}">
        <p14:creationId xmlns:p14="http://schemas.microsoft.com/office/powerpoint/2010/main" val="598188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he-IL" dirty="0" smtClean="0"/>
              <a:t>שתי רכיבי הקצה</a:t>
            </a:r>
            <a:r>
              <a:rPr lang="he-IL" baseline="0" dirty="0" smtClean="0"/>
              <a:t> במערכות </a:t>
            </a:r>
            <a:r>
              <a:rPr lang="en-US" baseline="0" dirty="0" smtClean="0"/>
              <a:t>SCADA</a:t>
            </a:r>
            <a:r>
              <a:rPr lang="he-IL" baseline="0" dirty="0" smtClean="0"/>
              <a:t>: </a:t>
            </a:r>
          </a:p>
          <a:p>
            <a:pPr lvl="0">
              <a:spcBef>
                <a:spcPts val="0"/>
              </a:spcBef>
              <a:buNone/>
            </a:pPr>
            <a:endParaRPr lang="he-IL" dirty="0" smtClean="0"/>
          </a:p>
          <a:p>
            <a:pPr lvl="0">
              <a:spcBef>
                <a:spcPts val="0"/>
              </a:spcBef>
              <a:buNone/>
            </a:pPr>
            <a:r>
              <a:rPr lang="en-US" dirty="0" err="1" smtClean="0"/>
              <a:t>RTU</a:t>
            </a:r>
            <a:r>
              <a:rPr lang="en-US" dirty="0" smtClean="0"/>
              <a:t>-</a:t>
            </a:r>
            <a:r>
              <a:rPr lang="en-US" baseline="0" dirty="0" smtClean="0"/>
              <a:t> Remote Terminal Unit</a:t>
            </a:r>
            <a:r>
              <a:rPr lang="he-IL" baseline="0" dirty="0" smtClean="0"/>
              <a:t> </a:t>
            </a:r>
            <a:r>
              <a:rPr lang="en-US" baseline="0" dirty="0" smtClean="0"/>
              <a:t/>
            </a:r>
            <a:br>
              <a:rPr lang="en-US" baseline="0" dirty="0" smtClean="0"/>
            </a:br>
            <a:r>
              <a:rPr lang="he-IL" baseline="0" dirty="0" smtClean="0"/>
              <a:t>מכשיר אלקטרוני הנשלט ע"י מיקרו-מעבד ומספק ממשק בין אובייקטים בעולם הפיזי למערכות </a:t>
            </a:r>
            <a:r>
              <a:rPr lang="en-US" baseline="0" dirty="0" smtClean="0"/>
              <a:t>SCADA</a:t>
            </a:r>
          </a:p>
          <a:p>
            <a:pPr lvl="0">
              <a:spcBef>
                <a:spcPts val="0"/>
              </a:spcBef>
              <a:buNone/>
            </a:pPr>
            <a:endParaRPr lang="en-US" baseline="0" dirty="0" smtClean="0"/>
          </a:p>
          <a:p>
            <a:pPr lvl="0">
              <a:spcBef>
                <a:spcPts val="0"/>
              </a:spcBef>
              <a:buNone/>
            </a:pPr>
            <a:r>
              <a:rPr lang="en-US" baseline="0" dirty="0" smtClean="0"/>
              <a:t>PLC – Programmable logic controller</a:t>
            </a:r>
            <a:endParaRPr lang="en-US" baseline="0" dirty="0"/>
          </a:p>
          <a:p>
            <a:pPr lvl="0">
              <a:spcBef>
                <a:spcPts val="0"/>
              </a:spcBef>
              <a:buNone/>
            </a:pPr>
            <a:r>
              <a:rPr lang="he-IL" baseline="0" dirty="0" smtClean="0"/>
              <a:t>מחשב המשמש לאיסוף מידע, בקרה ושליטה על תהליכים ופעולות אלקטרו מכניות תעשייתיות טיפוסיות כמו בפסי הרכבה במפעל.</a:t>
            </a:r>
          </a:p>
          <a:p>
            <a:pPr lvl="0">
              <a:spcBef>
                <a:spcPts val="0"/>
              </a:spcBef>
              <a:buNone/>
            </a:pPr>
            <a:r>
              <a:rPr lang="he-IL" baseline="0" dirty="0" smtClean="0"/>
              <a:t>שימוש במכשירים אלה לניטור התהליך זול יותר וגמיש יותר מיחידות ה </a:t>
            </a:r>
            <a:r>
              <a:rPr lang="en-US" baseline="0" dirty="0" err="1" smtClean="0"/>
              <a:t>RTU</a:t>
            </a:r>
            <a:r>
              <a:rPr lang="he-IL" baseline="0" dirty="0" smtClean="0"/>
              <a:t> הנבנות במיוחד לתהליך מסוים</a:t>
            </a:r>
            <a:endParaRPr lang="en-US" baseline="0" dirty="0" smtClean="0"/>
          </a:p>
        </p:txBody>
      </p:sp>
    </p:spTree>
    <p:extLst>
      <p:ext uri="{BB962C8B-B14F-4D97-AF65-F5344CB8AC3E}">
        <p14:creationId xmlns:p14="http://schemas.microsoft.com/office/powerpoint/2010/main" val="2198061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ICS ATTACK</a:t>
            </a:r>
            <a:r>
              <a:rPr lang="en-US" baseline="0" dirty="0" smtClean="0"/>
              <a:t> VECTOR</a:t>
            </a:r>
          </a:p>
          <a:p>
            <a:pPr lvl="0">
              <a:spcBef>
                <a:spcPts val="0"/>
              </a:spcBef>
              <a:buNone/>
            </a:pPr>
            <a:r>
              <a:rPr lang="he-IL" baseline="0" dirty="0" smtClean="0"/>
              <a:t>חולשות, אתגרי האבטחה ו-איך תוקף ייגש למערכת שכזו?</a:t>
            </a:r>
            <a:endParaRPr dirty="0"/>
          </a:p>
        </p:txBody>
      </p:sp>
    </p:spTree>
    <p:extLst>
      <p:ext uri="{BB962C8B-B14F-4D97-AF65-F5344CB8AC3E}">
        <p14:creationId xmlns:p14="http://schemas.microsoft.com/office/powerpoint/2010/main" val="379342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004C52"/>
        </a:solidFill>
        <a:effectLst/>
      </p:bgPr>
    </p:bg>
    <p:spTree>
      <p:nvGrpSpPr>
        <p:cNvPr id="1" name="Shape 8"/>
        <p:cNvGrpSpPr/>
        <p:nvPr/>
      </p:nvGrpSpPr>
      <p:grpSpPr>
        <a:xfrm>
          <a:off x="0" y="0"/>
          <a:ext cx="0" cy="0"/>
          <a:chOff x="0" y="0"/>
          <a:chExt cx="0" cy="0"/>
        </a:xfrm>
      </p:grpSpPr>
      <p:sp>
        <p:nvSpPr>
          <p:cNvPr id="9" name="Shape 9"/>
          <p:cNvSpPr/>
          <p:nvPr/>
        </p:nvSpPr>
        <p:spPr>
          <a:xfrm flipH="1">
            <a:off x="6025" y="301575"/>
            <a:ext cx="9150050" cy="4496747"/>
          </a:xfrm>
          <a:custGeom>
            <a:avLst/>
            <a:gdLst/>
            <a:ahLst/>
            <a:cxnLst/>
            <a:rect l="0" t="0" r="0" b="0"/>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0" name="Shape 10"/>
          <p:cNvSpPr/>
          <p:nvPr/>
        </p:nvSpPr>
        <p:spPr>
          <a:xfrm>
            <a:off x="-5900" y="759981"/>
            <a:ext cx="9144150" cy="3769800"/>
          </a:xfrm>
          <a:custGeom>
            <a:avLst/>
            <a:gdLst/>
            <a:ahLst/>
            <a:cxnLst/>
            <a:rect l="0" t="0" r="0" b="0"/>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1" name="Shape 11"/>
          <p:cNvSpPr/>
          <p:nvPr/>
        </p:nvSpPr>
        <p:spPr>
          <a:xfrm>
            <a:off x="0" y="1351100"/>
            <a:ext cx="9156075" cy="2889062"/>
          </a:xfrm>
          <a:custGeom>
            <a:avLst/>
            <a:gdLst/>
            <a:ahLst/>
            <a:cxnLst/>
            <a:rect l="0" t="0" r="0" b="0"/>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2" name="Shape 12"/>
          <p:cNvSpPr txBox="1">
            <a:spLocks noGrp="1"/>
          </p:cNvSpPr>
          <p:nvPr>
            <p:ph type="ctrTitle"/>
          </p:nvPr>
        </p:nvSpPr>
        <p:spPr>
          <a:xfrm>
            <a:off x="1719025" y="1991825"/>
            <a:ext cx="5705999" cy="1159799"/>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ABE33F"/>
        </a:solidFill>
        <a:effectLst/>
      </p:bgPr>
    </p:bg>
    <p:spTree>
      <p:nvGrpSpPr>
        <p:cNvPr id="1" name="Shape 13"/>
        <p:cNvGrpSpPr/>
        <p:nvPr/>
      </p:nvGrpSpPr>
      <p:grpSpPr>
        <a:xfrm>
          <a:off x="0" y="0"/>
          <a:ext cx="0" cy="0"/>
          <a:chOff x="0" y="0"/>
          <a:chExt cx="0" cy="0"/>
        </a:xfrm>
      </p:grpSpPr>
      <p:sp>
        <p:nvSpPr>
          <p:cNvPr id="14" name="Shape 14"/>
          <p:cNvSpPr/>
          <p:nvPr/>
        </p:nvSpPr>
        <p:spPr>
          <a:xfrm flipH="1">
            <a:off x="6025" y="301575"/>
            <a:ext cx="9150050" cy="4496747"/>
          </a:xfrm>
          <a:custGeom>
            <a:avLst/>
            <a:gdLst/>
            <a:ahLst/>
            <a:cxnLst/>
            <a:rect l="0" t="0" r="0" b="0"/>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5" name="Shape 15"/>
          <p:cNvSpPr/>
          <p:nvPr/>
        </p:nvSpPr>
        <p:spPr>
          <a:xfrm>
            <a:off x="-5900" y="753950"/>
            <a:ext cx="9144150" cy="3769800"/>
          </a:xfrm>
          <a:custGeom>
            <a:avLst/>
            <a:gdLst/>
            <a:ahLst/>
            <a:cxnLst/>
            <a:rect l="0" t="0" r="0" b="0"/>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6" name="Shape 16"/>
          <p:cNvSpPr/>
          <p:nvPr/>
        </p:nvSpPr>
        <p:spPr>
          <a:xfrm>
            <a:off x="0" y="1351100"/>
            <a:ext cx="9156075" cy="2889062"/>
          </a:xfrm>
          <a:custGeom>
            <a:avLst/>
            <a:gdLst/>
            <a:ahLst/>
            <a:cxnLst/>
            <a:rect l="0" t="0" r="0" b="0"/>
            <a:pathLst>
              <a:path w="366243" h="106157" extrusionOk="0">
                <a:moveTo>
                  <a:pt x="241" y="0"/>
                </a:moveTo>
                <a:lnTo>
                  <a:pt x="0" y="77929"/>
                </a:lnTo>
                <a:lnTo>
                  <a:pt x="366243" y="106157"/>
                </a:lnTo>
                <a:lnTo>
                  <a:pt x="366243" y="4102"/>
                </a:lnTo>
                <a:close/>
              </a:path>
            </a:pathLst>
          </a:custGeom>
          <a:solidFill>
            <a:srgbClr val="00AE9D">
              <a:alpha val="83460"/>
            </a:srgbClr>
          </a:solidFill>
          <a:ln>
            <a:noFill/>
          </a:ln>
        </p:spPr>
      </p:sp>
      <p:sp>
        <p:nvSpPr>
          <p:cNvPr id="17" name="Shape 17"/>
          <p:cNvSpPr txBox="1">
            <a:spLocks noGrp="1"/>
          </p:cNvSpPr>
          <p:nvPr>
            <p:ph type="ctrTitle"/>
          </p:nvPr>
        </p:nvSpPr>
        <p:spPr>
          <a:xfrm>
            <a:off x="1815525" y="2040550"/>
            <a:ext cx="5513100" cy="1159799"/>
          </a:xfrm>
          <a:prstGeom prst="rect">
            <a:avLst/>
          </a:prstGeom>
        </p:spPr>
        <p:txBody>
          <a:bodyPr lIns="91425" tIns="91425" rIns="91425" bIns="91425" anchor="b"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18" name="Shape 18"/>
          <p:cNvSpPr txBox="1">
            <a:spLocks noGrp="1"/>
          </p:cNvSpPr>
          <p:nvPr>
            <p:ph type="subTitle" idx="1"/>
          </p:nvPr>
        </p:nvSpPr>
        <p:spPr>
          <a:xfrm>
            <a:off x="1815375" y="3068650"/>
            <a:ext cx="5513100" cy="784799"/>
          </a:xfrm>
          <a:prstGeom prst="rect">
            <a:avLst/>
          </a:prstGeom>
        </p:spPr>
        <p:txBody>
          <a:bodyPr lIns="91425" tIns="91425" rIns="91425" bIns="91425" anchor="t" anchorCtr="0"/>
          <a:lstStyle>
            <a:lvl1pPr lvl="0" algn="ctr" rtl="0">
              <a:spcBef>
                <a:spcPts val="0"/>
              </a:spcBef>
              <a:buClr>
                <a:srgbClr val="004C52"/>
              </a:buClr>
              <a:buSzPct val="100000"/>
              <a:buNone/>
              <a:defRPr sz="1800" b="1"/>
            </a:lvl1pPr>
            <a:lvl2pPr lvl="1" algn="ctr" rtl="0">
              <a:spcBef>
                <a:spcPts val="0"/>
              </a:spcBef>
              <a:buClr>
                <a:srgbClr val="004C52"/>
              </a:buClr>
              <a:buSzPct val="100000"/>
              <a:buNone/>
              <a:defRPr sz="1800" b="1"/>
            </a:lvl2pPr>
            <a:lvl3pPr lvl="2" algn="ctr" rtl="0">
              <a:spcBef>
                <a:spcPts val="0"/>
              </a:spcBef>
              <a:buClr>
                <a:srgbClr val="004C52"/>
              </a:buClr>
              <a:buSzPct val="100000"/>
              <a:buNone/>
              <a:defRPr sz="1800" b="1"/>
            </a:lvl3pPr>
            <a:lvl4pPr lvl="3" algn="ctr" rtl="0">
              <a:spcBef>
                <a:spcPts val="0"/>
              </a:spcBef>
              <a:buSzPct val="100000"/>
              <a:buNone/>
              <a:defRPr sz="1800" b="1"/>
            </a:lvl4pPr>
            <a:lvl5pPr lvl="4" algn="ctr" rtl="0">
              <a:spcBef>
                <a:spcPts val="0"/>
              </a:spcBef>
              <a:buSzPct val="100000"/>
              <a:buNone/>
              <a:defRPr sz="1800" b="1"/>
            </a:lvl5pPr>
            <a:lvl6pPr lvl="5" algn="ctr" rtl="0">
              <a:spcBef>
                <a:spcPts val="0"/>
              </a:spcBef>
              <a:buSzPct val="100000"/>
              <a:buNone/>
              <a:defRPr sz="1800" b="1"/>
            </a:lvl6pPr>
            <a:lvl7pPr lvl="6" algn="ctr" rtl="0">
              <a:spcBef>
                <a:spcPts val="0"/>
              </a:spcBef>
              <a:buSzPct val="100000"/>
              <a:buNone/>
              <a:defRPr sz="1800" b="1"/>
            </a:lvl7pPr>
            <a:lvl8pPr lvl="7" algn="ctr" rtl="0">
              <a:spcBef>
                <a:spcPts val="0"/>
              </a:spcBef>
              <a:buSzPct val="100000"/>
              <a:buNone/>
              <a:defRPr sz="1800" b="1"/>
            </a:lvl8pPr>
            <a:lvl9pPr lvl="8" algn="ctr" rtl="0">
              <a:spcBef>
                <a:spcPts val="0"/>
              </a:spcBef>
              <a:buSzPct val="100000"/>
              <a:buNone/>
              <a:defRPr sz="18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6"/>
        <p:cNvGrpSpPr/>
        <p:nvPr/>
      </p:nvGrpSpPr>
      <p:grpSpPr>
        <a:xfrm>
          <a:off x="0" y="0"/>
          <a:ext cx="0" cy="0"/>
          <a:chOff x="0" y="0"/>
          <a:chExt cx="0" cy="0"/>
        </a:xfrm>
      </p:grpSpPr>
      <p:grpSp>
        <p:nvGrpSpPr>
          <p:cNvPr id="27" name="Shape 27"/>
          <p:cNvGrpSpPr/>
          <p:nvPr/>
        </p:nvGrpSpPr>
        <p:grpSpPr>
          <a:xfrm>
            <a:off x="-6025" y="0"/>
            <a:ext cx="9168125" cy="5163100"/>
            <a:chOff x="-6025" y="0"/>
            <a:chExt cx="9168125" cy="5163100"/>
          </a:xfrm>
        </p:grpSpPr>
        <p:sp>
          <p:nvSpPr>
            <p:cNvPr id="28" name="Shape 28"/>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29" name="Shape 29"/>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0" name="Shape 30"/>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1" name="Shape 31"/>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32" name="Shape 32"/>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33" name="Shape 33"/>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4" name="Shape 34"/>
          <p:cNvSpPr txBox="1">
            <a:spLocks noGrp="1"/>
          </p:cNvSpPr>
          <p:nvPr>
            <p:ph type="title"/>
          </p:nvPr>
        </p:nvSpPr>
        <p:spPr>
          <a:xfrm>
            <a:off x="886650" y="398400"/>
            <a:ext cx="7370699"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body" idx="1"/>
          </p:nvPr>
        </p:nvSpPr>
        <p:spPr>
          <a:xfrm>
            <a:off x="886650" y="1598408"/>
            <a:ext cx="7370699" cy="33272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6"/>
        <p:cNvGrpSpPr/>
        <p:nvPr/>
      </p:nvGrpSpPr>
      <p:grpSpPr>
        <a:xfrm>
          <a:off x="0" y="0"/>
          <a:ext cx="0" cy="0"/>
          <a:chOff x="0" y="0"/>
          <a:chExt cx="0" cy="0"/>
        </a:xfrm>
      </p:grpSpPr>
      <p:sp>
        <p:nvSpPr>
          <p:cNvPr id="77" name="Shape 77"/>
          <p:cNvSpPr/>
          <p:nvPr/>
        </p:nvSpPr>
        <p:spPr>
          <a:xfrm>
            <a:off x="-2355" y="0"/>
            <a:ext cx="5209571" cy="983354"/>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78" name="Shape 78"/>
          <p:cNvSpPr/>
          <p:nvPr/>
        </p:nvSpPr>
        <p:spPr>
          <a:xfrm>
            <a:off x="-6025" y="1"/>
            <a:ext cx="4445394" cy="1085643"/>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79" name="Shape 79"/>
          <p:cNvSpPr/>
          <p:nvPr/>
        </p:nvSpPr>
        <p:spPr>
          <a:xfrm>
            <a:off x="6375475" y="4745746"/>
            <a:ext cx="2548913" cy="400879"/>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80" name="Shape 80"/>
          <p:cNvSpPr/>
          <p:nvPr/>
        </p:nvSpPr>
        <p:spPr>
          <a:xfrm>
            <a:off x="7341180" y="4767304"/>
            <a:ext cx="1821095" cy="395810"/>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81" name="Shape 81"/>
          <p:cNvSpPr/>
          <p:nvPr/>
        </p:nvSpPr>
        <p:spPr>
          <a:xfrm>
            <a:off x="8340717" y="4204075"/>
            <a:ext cx="818444" cy="959060"/>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sp>
        <p:nvSpPr>
          <p:cNvPr id="82" name="Shape 82"/>
          <p:cNvSpPr/>
          <p:nvPr/>
        </p:nvSpPr>
        <p:spPr>
          <a:xfrm>
            <a:off x="1559025" y="-6025"/>
            <a:ext cx="4116775" cy="944875"/>
          </a:xfrm>
          <a:custGeom>
            <a:avLst/>
            <a:gdLst/>
            <a:ahLst/>
            <a:cxnLst/>
            <a:rect l="0" t="0" r="0" b="0"/>
            <a:pathLst>
              <a:path w="164671" h="37795" extrusionOk="0">
                <a:moveTo>
                  <a:pt x="0" y="241"/>
                </a:moveTo>
                <a:lnTo>
                  <a:pt x="132407" y="37795"/>
                </a:lnTo>
                <a:lnTo>
                  <a:pt x="164671" y="0"/>
                </a:lnTo>
                <a:lnTo>
                  <a:pt x="160329" y="241"/>
                </a:lnTo>
                <a:close/>
              </a:path>
            </a:pathLst>
          </a:custGeom>
          <a:solidFill>
            <a:srgbClr val="00AE9D">
              <a:alpha val="8346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886650" y="1598408"/>
            <a:ext cx="7370699" cy="3327299"/>
          </a:xfrm>
          <a:prstGeom prst="rect">
            <a:avLst/>
          </a:prstGeom>
          <a:noFill/>
          <a:ln>
            <a:noFill/>
          </a:ln>
        </p:spPr>
        <p:txBody>
          <a:bodyPr lIns="91425" tIns="91425" rIns="91425" bIns="91425" anchor="t" anchorCtr="0"/>
          <a:lstStyle>
            <a:lvl1pPr lvl="0">
              <a:spcBef>
                <a:spcPts val="600"/>
              </a:spcBef>
              <a:buClr>
                <a:srgbClr val="ABE33F"/>
              </a:buClr>
              <a:buSzPct val="100000"/>
              <a:buFont typeface="Karla"/>
              <a:buChar char="🔸"/>
              <a:defRPr sz="2400">
                <a:solidFill>
                  <a:srgbClr val="004C52"/>
                </a:solidFill>
                <a:latin typeface="Karla"/>
                <a:ea typeface="Karla"/>
                <a:cs typeface="Karla"/>
                <a:sym typeface="Karla"/>
              </a:defRPr>
            </a:lvl1pPr>
            <a:lvl2pPr lvl="1">
              <a:spcBef>
                <a:spcPts val="480"/>
              </a:spcBef>
              <a:buClr>
                <a:srgbClr val="ABE33F"/>
              </a:buClr>
              <a:buSzPct val="100000"/>
              <a:buFont typeface="Karla"/>
              <a:buChar char="🔸"/>
              <a:defRPr sz="2400">
                <a:solidFill>
                  <a:srgbClr val="004C52"/>
                </a:solidFill>
                <a:latin typeface="Karla"/>
                <a:ea typeface="Karla"/>
                <a:cs typeface="Karla"/>
                <a:sym typeface="Karla"/>
              </a:defRPr>
            </a:lvl2pPr>
            <a:lvl3pPr lvl="2">
              <a:spcBef>
                <a:spcPts val="480"/>
              </a:spcBef>
              <a:buClr>
                <a:srgbClr val="ABE33F"/>
              </a:buClr>
              <a:buSzPct val="100000"/>
              <a:buFont typeface="Karla"/>
              <a:buChar char="◇"/>
              <a:defRPr sz="2400">
                <a:solidFill>
                  <a:srgbClr val="004C52"/>
                </a:solidFill>
                <a:latin typeface="Karla"/>
                <a:ea typeface="Karla"/>
                <a:cs typeface="Karla"/>
                <a:sym typeface="Karla"/>
              </a:defRPr>
            </a:lvl3pPr>
            <a:lvl4pPr lvl="3">
              <a:spcBef>
                <a:spcPts val="360"/>
              </a:spcBef>
              <a:buClr>
                <a:srgbClr val="004C52"/>
              </a:buClr>
              <a:buSzPct val="100000"/>
              <a:buFont typeface="Karla"/>
              <a:defRPr sz="2400">
                <a:solidFill>
                  <a:srgbClr val="004C52"/>
                </a:solidFill>
                <a:latin typeface="Karla"/>
                <a:ea typeface="Karla"/>
                <a:cs typeface="Karla"/>
                <a:sym typeface="Karla"/>
              </a:defRPr>
            </a:lvl4pPr>
            <a:lvl5pPr lvl="4">
              <a:spcBef>
                <a:spcPts val="360"/>
              </a:spcBef>
              <a:buClr>
                <a:srgbClr val="004C52"/>
              </a:buClr>
              <a:buSzPct val="100000"/>
              <a:buFont typeface="Karla"/>
              <a:defRPr sz="2400">
                <a:solidFill>
                  <a:srgbClr val="004C52"/>
                </a:solidFill>
                <a:latin typeface="Karla"/>
                <a:ea typeface="Karla"/>
                <a:cs typeface="Karla"/>
                <a:sym typeface="Karla"/>
              </a:defRPr>
            </a:lvl5pPr>
            <a:lvl6pPr lvl="5">
              <a:spcBef>
                <a:spcPts val="360"/>
              </a:spcBef>
              <a:buClr>
                <a:srgbClr val="004C52"/>
              </a:buClr>
              <a:buSzPct val="100000"/>
              <a:buFont typeface="Karla"/>
              <a:defRPr sz="2400">
                <a:solidFill>
                  <a:srgbClr val="004C52"/>
                </a:solidFill>
                <a:latin typeface="Karla"/>
                <a:ea typeface="Karla"/>
                <a:cs typeface="Karla"/>
                <a:sym typeface="Karla"/>
              </a:defRPr>
            </a:lvl6pPr>
            <a:lvl7pPr lvl="6">
              <a:spcBef>
                <a:spcPts val="360"/>
              </a:spcBef>
              <a:buClr>
                <a:srgbClr val="004C52"/>
              </a:buClr>
              <a:buSzPct val="100000"/>
              <a:buFont typeface="Karla"/>
              <a:defRPr sz="2400">
                <a:solidFill>
                  <a:srgbClr val="004C52"/>
                </a:solidFill>
                <a:latin typeface="Karla"/>
                <a:ea typeface="Karla"/>
                <a:cs typeface="Karla"/>
                <a:sym typeface="Karla"/>
              </a:defRPr>
            </a:lvl7pPr>
            <a:lvl8pPr lvl="7">
              <a:spcBef>
                <a:spcPts val="360"/>
              </a:spcBef>
              <a:buClr>
                <a:srgbClr val="004C52"/>
              </a:buClr>
              <a:buSzPct val="100000"/>
              <a:buFont typeface="Karla"/>
              <a:defRPr sz="2400">
                <a:solidFill>
                  <a:srgbClr val="004C52"/>
                </a:solidFill>
                <a:latin typeface="Karla"/>
                <a:ea typeface="Karla"/>
                <a:cs typeface="Karla"/>
                <a:sym typeface="Karla"/>
              </a:defRPr>
            </a:lvl8pPr>
            <a:lvl9pPr lvl="8">
              <a:spcBef>
                <a:spcPts val="360"/>
              </a:spcBef>
              <a:buClr>
                <a:srgbClr val="004C52"/>
              </a:buClr>
              <a:buSzPct val="100000"/>
              <a:buFont typeface="Karla"/>
              <a:defRPr sz="2400">
                <a:solidFill>
                  <a:srgbClr val="004C52"/>
                </a:solidFill>
                <a:latin typeface="Karla"/>
                <a:ea typeface="Karla"/>
                <a:cs typeface="Karla"/>
                <a:sym typeface="Karla"/>
              </a:defRPr>
            </a:lvl9pPr>
          </a:lstStyle>
          <a:p>
            <a:endParaRPr/>
          </a:p>
        </p:txBody>
      </p:sp>
      <p:sp>
        <p:nvSpPr>
          <p:cNvPr id="7" name="Shape 7"/>
          <p:cNvSpPr txBox="1">
            <a:spLocks noGrp="1"/>
          </p:cNvSpPr>
          <p:nvPr>
            <p:ph type="title"/>
          </p:nvPr>
        </p:nvSpPr>
        <p:spPr>
          <a:xfrm>
            <a:off x="886650" y="398400"/>
            <a:ext cx="7370699" cy="857400"/>
          </a:xfrm>
          <a:prstGeom prst="rect">
            <a:avLst/>
          </a:prstGeom>
          <a:noFill/>
          <a:ln>
            <a:noFill/>
          </a:ln>
        </p:spPr>
        <p:txBody>
          <a:bodyPr lIns="91425" tIns="91425" rIns="91425" bIns="91425" anchor="t" anchorCtr="0"/>
          <a:lstStyle>
            <a:lvl1pPr lvl="0">
              <a:spcBef>
                <a:spcPts val="0"/>
              </a:spcBef>
              <a:buClr>
                <a:srgbClr val="FFFFFF"/>
              </a:buClr>
              <a:buSzPct val="100000"/>
              <a:buFont typeface="Raleway"/>
              <a:buNone/>
              <a:defRPr sz="2400" b="1">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7g0pi4J8auQ?t=4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907782" y="1561177"/>
            <a:ext cx="7484515" cy="1195764"/>
          </a:xfrm>
          <a:prstGeom prst="rect">
            <a:avLst/>
          </a:prstGeom>
        </p:spPr>
        <p:txBody>
          <a:bodyPr lIns="91425" tIns="91425" rIns="91425" bIns="91425" anchor="ctr" anchorCtr="0">
            <a:noAutofit/>
          </a:bodyPr>
          <a:lstStyle/>
          <a:p>
            <a:pPr lvl="0"/>
            <a:r>
              <a:rPr lang="en-US" sz="2800" dirty="0"/>
              <a:t>Who’s in Control of Your Control System?</a:t>
            </a:r>
            <a:br>
              <a:rPr lang="en-US" sz="2800" dirty="0"/>
            </a:br>
            <a:r>
              <a:rPr lang="en-US" sz="2400" dirty="0"/>
              <a:t>Device Fingerprinting for Cyber-Physical Systems</a:t>
            </a:r>
            <a:endParaRPr lang="en" sz="2400" dirty="0"/>
          </a:p>
        </p:txBody>
      </p:sp>
      <p:sp>
        <p:nvSpPr>
          <p:cNvPr id="3" name="Shape 87"/>
          <p:cNvSpPr txBox="1">
            <a:spLocks/>
          </p:cNvSpPr>
          <p:nvPr/>
        </p:nvSpPr>
        <p:spPr>
          <a:xfrm>
            <a:off x="1700689" y="2715843"/>
            <a:ext cx="7268421" cy="416136"/>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ct val="100000"/>
              <a:buFont typeface="Raleway"/>
              <a:buNone/>
              <a:defRPr sz="4800" b="1" i="0" u="none" strike="noStrike" cap="none">
                <a:solidFill>
                  <a:srgbClr val="FFFFFF"/>
                </a:solidFill>
                <a:latin typeface="Raleway"/>
                <a:ea typeface="Raleway"/>
                <a:cs typeface="Raleway"/>
                <a:sym typeface="Raleway"/>
              </a:defRPr>
            </a:lvl1pPr>
            <a:lvl2pPr lvl="1" algn="ctr">
              <a:spcBef>
                <a:spcPts val="0"/>
              </a:spcBef>
              <a:buClr>
                <a:srgbClr val="FFFFFF"/>
              </a:buClr>
              <a:buSzPct val="100000"/>
              <a:buFont typeface="Raleway"/>
              <a:buNone/>
              <a:defRPr sz="4800" b="1">
                <a:solidFill>
                  <a:srgbClr val="FFFFFF"/>
                </a:solidFill>
                <a:latin typeface="Raleway"/>
                <a:ea typeface="Raleway"/>
                <a:cs typeface="Raleway"/>
                <a:sym typeface="Raleway"/>
              </a:defRPr>
            </a:lvl2pPr>
            <a:lvl3pPr lvl="2" algn="ctr">
              <a:spcBef>
                <a:spcPts val="0"/>
              </a:spcBef>
              <a:buClr>
                <a:srgbClr val="FFFFFF"/>
              </a:buClr>
              <a:buSzPct val="100000"/>
              <a:buFont typeface="Raleway"/>
              <a:buNone/>
              <a:defRPr sz="4800" b="1">
                <a:solidFill>
                  <a:srgbClr val="FFFFFF"/>
                </a:solidFill>
                <a:latin typeface="Raleway"/>
                <a:ea typeface="Raleway"/>
                <a:cs typeface="Raleway"/>
                <a:sym typeface="Raleway"/>
              </a:defRPr>
            </a:lvl3pPr>
            <a:lvl4pPr lvl="3" algn="ctr">
              <a:spcBef>
                <a:spcPts val="0"/>
              </a:spcBef>
              <a:buClr>
                <a:srgbClr val="FFFFFF"/>
              </a:buClr>
              <a:buSzPct val="100000"/>
              <a:buFont typeface="Raleway"/>
              <a:buNone/>
              <a:defRPr sz="4800" b="1">
                <a:solidFill>
                  <a:srgbClr val="FFFFFF"/>
                </a:solidFill>
                <a:latin typeface="Raleway"/>
                <a:ea typeface="Raleway"/>
                <a:cs typeface="Raleway"/>
                <a:sym typeface="Raleway"/>
              </a:defRPr>
            </a:lvl4pPr>
            <a:lvl5pPr lvl="4" algn="ctr">
              <a:spcBef>
                <a:spcPts val="0"/>
              </a:spcBef>
              <a:buClr>
                <a:srgbClr val="FFFFFF"/>
              </a:buClr>
              <a:buSzPct val="100000"/>
              <a:buFont typeface="Raleway"/>
              <a:buNone/>
              <a:defRPr sz="4800" b="1">
                <a:solidFill>
                  <a:srgbClr val="FFFFFF"/>
                </a:solidFill>
                <a:latin typeface="Raleway"/>
                <a:ea typeface="Raleway"/>
                <a:cs typeface="Raleway"/>
                <a:sym typeface="Raleway"/>
              </a:defRPr>
            </a:lvl5pPr>
            <a:lvl6pPr lvl="5" algn="ctr">
              <a:spcBef>
                <a:spcPts val="0"/>
              </a:spcBef>
              <a:buClr>
                <a:srgbClr val="FFFFFF"/>
              </a:buClr>
              <a:buSzPct val="100000"/>
              <a:buFont typeface="Raleway"/>
              <a:buNone/>
              <a:defRPr sz="4800" b="1">
                <a:solidFill>
                  <a:srgbClr val="FFFFFF"/>
                </a:solidFill>
                <a:latin typeface="Raleway"/>
                <a:ea typeface="Raleway"/>
                <a:cs typeface="Raleway"/>
                <a:sym typeface="Raleway"/>
              </a:defRPr>
            </a:lvl6pPr>
            <a:lvl7pPr lvl="6" algn="ctr">
              <a:spcBef>
                <a:spcPts val="0"/>
              </a:spcBef>
              <a:buClr>
                <a:srgbClr val="FFFFFF"/>
              </a:buClr>
              <a:buSzPct val="100000"/>
              <a:buFont typeface="Raleway"/>
              <a:buNone/>
              <a:defRPr sz="4800" b="1">
                <a:solidFill>
                  <a:srgbClr val="FFFFFF"/>
                </a:solidFill>
                <a:latin typeface="Raleway"/>
                <a:ea typeface="Raleway"/>
                <a:cs typeface="Raleway"/>
                <a:sym typeface="Raleway"/>
              </a:defRPr>
            </a:lvl7pPr>
            <a:lvl8pPr lvl="7" algn="ctr">
              <a:spcBef>
                <a:spcPts val="0"/>
              </a:spcBef>
              <a:buClr>
                <a:srgbClr val="FFFFFF"/>
              </a:buClr>
              <a:buSzPct val="100000"/>
              <a:buFont typeface="Raleway"/>
              <a:buNone/>
              <a:defRPr sz="4800" b="1">
                <a:solidFill>
                  <a:srgbClr val="FFFFFF"/>
                </a:solidFill>
                <a:latin typeface="Raleway"/>
                <a:ea typeface="Raleway"/>
                <a:cs typeface="Raleway"/>
                <a:sym typeface="Raleway"/>
              </a:defRPr>
            </a:lvl8pPr>
            <a:lvl9pPr lvl="8" algn="ctr">
              <a:spcBef>
                <a:spcPts val="0"/>
              </a:spcBef>
              <a:buClr>
                <a:srgbClr val="FFFFFF"/>
              </a:buClr>
              <a:buSzPct val="100000"/>
              <a:buFont typeface="Raleway"/>
              <a:buNone/>
              <a:defRPr sz="4800" b="1">
                <a:solidFill>
                  <a:srgbClr val="FFFFFF"/>
                </a:solidFill>
                <a:latin typeface="Raleway"/>
                <a:ea typeface="Raleway"/>
                <a:cs typeface="Raleway"/>
                <a:sym typeface="Raleway"/>
              </a:defRPr>
            </a:lvl9pPr>
          </a:lstStyle>
          <a:p>
            <a:r>
              <a:rPr lang="en-US" sz="1050" dirty="0"/>
              <a:t>David Formby, </a:t>
            </a:r>
            <a:r>
              <a:rPr lang="en-US" sz="1050" dirty="0" err="1"/>
              <a:t>Preethi</a:t>
            </a:r>
            <a:r>
              <a:rPr lang="en-US" sz="1050" dirty="0"/>
              <a:t> Srinivasan, Andrew </a:t>
            </a:r>
            <a:r>
              <a:rPr lang="en-US" sz="1050" dirty="0" err="1"/>
              <a:t>Leonardy</a:t>
            </a:r>
            <a:r>
              <a:rPr lang="en-US" sz="1050" dirty="0"/>
              <a:t>, Jonathan </a:t>
            </a:r>
            <a:r>
              <a:rPr lang="en-US" sz="1050" dirty="0" err="1"/>
              <a:t>Rogersy</a:t>
            </a:r>
            <a:r>
              <a:rPr lang="en-US" sz="1050" dirty="0"/>
              <a:t>, Raheem </a:t>
            </a:r>
            <a:r>
              <a:rPr lang="en-US" sz="1050" dirty="0" err="1"/>
              <a:t>Beyah</a:t>
            </a:r>
            <a:endParaRPr lang="en" sz="1400" dirty="0"/>
          </a:p>
        </p:txBody>
      </p:sp>
      <p:sp>
        <p:nvSpPr>
          <p:cNvPr id="4" name="Shape 87"/>
          <p:cNvSpPr txBox="1">
            <a:spLocks/>
          </p:cNvSpPr>
          <p:nvPr/>
        </p:nvSpPr>
        <p:spPr>
          <a:xfrm>
            <a:off x="-402846" y="4647332"/>
            <a:ext cx="6404471" cy="496168"/>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ct val="100000"/>
              <a:buFont typeface="Raleway"/>
              <a:buNone/>
              <a:defRPr sz="4800" b="1" i="0" u="none" strike="noStrike" cap="none">
                <a:solidFill>
                  <a:srgbClr val="FFFFFF"/>
                </a:solidFill>
                <a:latin typeface="Raleway"/>
                <a:ea typeface="Raleway"/>
                <a:cs typeface="Raleway"/>
                <a:sym typeface="Raleway"/>
              </a:defRPr>
            </a:lvl1pPr>
            <a:lvl2pPr lvl="1" algn="ctr">
              <a:spcBef>
                <a:spcPts val="0"/>
              </a:spcBef>
              <a:buClr>
                <a:srgbClr val="FFFFFF"/>
              </a:buClr>
              <a:buSzPct val="100000"/>
              <a:buFont typeface="Raleway"/>
              <a:buNone/>
              <a:defRPr sz="4800" b="1">
                <a:solidFill>
                  <a:srgbClr val="FFFFFF"/>
                </a:solidFill>
                <a:latin typeface="Raleway"/>
                <a:ea typeface="Raleway"/>
                <a:cs typeface="Raleway"/>
                <a:sym typeface="Raleway"/>
              </a:defRPr>
            </a:lvl2pPr>
            <a:lvl3pPr lvl="2" algn="ctr">
              <a:spcBef>
                <a:spcPts val="0"/>
              </a:spcBef>
              <a:buClr>
                <a:srgbClr val="FFFFFF"/>
              </a:buClr>
              <a:buSzPct val="100000"/>
              <a:buFont typeface="Raleway"/>
              <a:buNone/>
              <a:defRPr sz="4800" b="1">
                <a:solidFill>
                  <a:srgbClr val="FFFFFF"/>
                </a:solidFill>
                <a:latin typeface="Raleway"/>
                <a:ea typeface="Raleway"/>
                <a:cs typeface="Raleway"/>
                <a:sym typeface="Raleway"/>
              </a:defRPr>
            </a:lvl3pPr>
            <a:lvl4pPr lvl="3" algn="ctr">
              <a:spcBef>
                <a:spcPts val="0"/>
              </a:spcBef>
              <a:buClr>
                <a:srgbClr val="FFFFFF"/>
              </a:buClr>
              <a:buSzPct val="100000"/>
              <a:buFont typeface="Raleway"/>
              <a:buNone/>
              <a:defRPr sz="4800" b="1">
                <a:solidFill>
                  <a:srgbClr val="FFFFFF"/>
                </a:solidFill>
                <a:latin typeface="Raleway"/>
                <a:ea typeface="Raleway"/>
                <a:cs typeface="Raleway"/>
                <a:sym typeface="Raleway"/>
              </a:defRPr>
            </a:lvl4pPr>
            <a:lvl5pPr lvl="4" algn="ctr">
              <a:spcBef>
                <a:spcPts val="0"/>
              </a:spcBef>
              <a:buClr>
                <a:srgbClr val="FFFFFF"/>
              </a:buClr>
              <a:buSzPct val="100000"/>
              <a:buFont typeface="Raleway"/>
              <a:buNone/>
              <a:defRPr sz="4800" b="1">
                <a:solidFill>
                  <a:srgbClr val="FFFFFF"/>
                </a:solidFill>
                <a:latin typeface="Raleway"/>
                <a:ea typeface="Raleway"/>
                <a:cs typeface="Raleway"/>
                <a:sym typeface="Raleway"/>
              </a:defRPr>
            </a:lvl5pPr>
            <a:lvl6pPr lvl="5" algn="ctr">
              <a:spcBef>
                <a:spcPts val="0"/>
              </a:spcBef>
              <a:buClr>
                <a:srgbClr val="FFFFFF"/>
              </a:buClr>
              <a:buSzPct val="100000"/>
              <a:buFont typeface="Raleway"/>
              <a:buNone/>
              <a:defRPr sz="4800" b="1">
                <a:solidFill>
                  <a:srgbClr val="FFFFFF"/>
                </a:solidFill>
                <a:latin typeface="Raleway"/>
                <a:ea typeface="Raleway"/>
                <a:cs typeface="Raleway"/>
                <a:sym typeface="Raleway"/>
              </a:defRPr>
            </a:lvl6pPr>
            <a:lvl7pPr lvl="6" algn="ctr">
              <a:spcBef>
                <a:spcPts val="0"/>
              </a:spcBef>
              <a:buClr>
                <a:srgbClr val="FFFFFF"/>
              </a:buClr>
              <a:buSzPct val="100000"/>
              <a:buFont typeface="Raleway"/>
              <a:buNone/>
              <a:defRPr sz="4800" b="1">
                <a:solidFill>
                  <a:srgbClr val="FFFFFF"/>
                </a:solidFill>
                <a:latin typeface="Raleway"/>
                <a:ea typeface="Raleway"/>
                <a:cs typeface="Raleway"/>
                <a:sym typeface="Raleway"/>
              </a:defRPr>
            </a:lvl7pPr>
            <a:lvl8pPr lvl="7" algn="ctr">
              <a:spcBef>
                <a:spcPts val="0"/>
              </a:spcBef>
              <a:buClr>
                <a:srgbClr val="FFFFFF"/>
              </a:buClr>
              <a:buSzPct val="100000"/>
              <a:buFont typeface="Raleway"/>
              <a:buNone/>
              <a:defRPr sz="4800" b="1">
                <a:solidFill>
                  <a:srgbClr val="FFFFFF"/>
                </a:solidFill>
                <a:latin typeface="Raleway"/>
                <a:ea typeface="Raleway"/>
                <a:cs typeface="Raleway"/>
                <a:sym typeface="Raleway"/>
              </a:defRPr>
            </a:lvl8pPr>
            <a:lvl9pPr lvl="8" algn="ctr">
              <a:spcBef>
                <a:spcPts val="0"/>
              </a:spcBef>
              <a:buClr>
                <a:srgbClr val="FFFFFF"/>
              </a:buClr>
              <a:buSzPct val="100000"/>
              <a:buFont typeface="Raleway"/>
              <a:buNone/>
              <a:defRPr sz="4800" b="1">
                <a:solidFill>
                  <a:srgbClr val="FFFFFF"/>
                </a:solidFill>
                <a:latin typeface="Raleway"/>
                <a:ea typeface="Raleway"/>
                <a:cs typeface="Raleway"/>
                <a:sym typeface="Raleway"/>
              </a:defRPr>
            </a:lvl9pPr>
          </a:lstStyle>
          <a:p>
            <a:r>
              <a:rPr lang="en-US" sz="1050" dirty="0"/>
              <a:t>School of Electrical and Computer Engineering &amp; School of Mechanical Engineering</a:t>
            </a:r>
            <a:br>
              <a:rPr lang="en-US" sz="1050" dirty="0"/>
            </a:br>
            <a:r>
              <a:rPr lang="en-US" sz="1400" dirty="0"/>
              <a:t>Georgia Institute of Technology </a:t>
            </a:r>
            <a:endParaRPr lang="en" sz="1800" dirty="0"/>
          </a:p>
        </p:txBody>
      </p:sp>
      <p:sp>
        <p:nvSpPr>
          <p:cNvPr id="5" name="Shape 87"/>
          <p:cNvSpPr txBox="1">
            <a:spLocks/>
          </p:cNvSpPr>
          <p:nvPr/>
        </p:nvSpPr>
        <p:spPr>
          <a:xfrm>
            <a:off x="440991" y="2729629"/>
            <a:ext cx="1713924" cy="416136"/>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ct val="100000"/>
              <a:buFont typeface="Raleway"/>
              <a:buNone/>
              <a:defRPr sz="4800" b="1" i="0" u="none" strike="noStrike" cap="none">
                <a:solidFill>
                  <a:srgbClr val="FFFFFF"/>
                </a:solidFill>
                <a:latin typeface="Raleway"/>
                <a:ea typeface="Raleway"/>
                <a:cs typeface="Raleway"/>
                <a:sym typeface="Raleway"/>
              </a:defRPr>
            </a:lvl1pPr>
            <a:lvl2pPr lvl="1" algn="ctr">
              <a:spcBef>
                <a:spcPts val="0"/>
              </a:spcBef>
              <a:buClr>
                <a:srgbClr val="FFFFFF"/>
              </a:buClr>
              <a:buSzPct val="100000"/>
              <a:buFont typeface="Raleway"/>
              <a:buNone/>
              <a:defRPr sz="4800" b="1">
                <a:solidFill>
                  <a:srgbClr val="FFFFFF"/>
                </a:solidFill>
                <a:latin typeface="Raleway"/>
                <a:ea typeface="Raleway"/>
                <a:cs typeface="Raleway"/>
                <a:sym typeface="Raleway"/>
              </a:defRPr>
            </a:lvl2pPr>
            <a:lvl3pPr lvl="2" algn="ctr">
              <a:spcBef>
                <a:spcPts val="0"/>
              </a:spcBef>
              <a:buClr>
                <a:srgbClr val="FFFFFF"/>
              </a:buClr>
              <a:buSzPct val="100000"/>
              <a:buFont typeface="Raleway"/>
              <a:buNone/>
              <a:defRPr sz="4800" b="1">
                <a:solidFill>
                  <a:srgbClr val="FFFFFF"/>
                </a:solidFill>
                <a:latin typeface="Raleway"/>
                <a:ea typeface="Raleway"/>
                <a:cs typeface="Raleway"/>
                <a:sym typeface="Raleway"/>
              </a:defRPr>
            </a:lvl3pPr>
            <a:lvl4pPr lvl="3" algn="ctr">
              <a:spcBef>
                <a:spcPts val="0"/>
              </a:spcBef>
              <a:buClr>
                <a:srgbClr val="FFFFFF"/>
              </a:buClr>
              <a:buSzPct val="100000"/>
              <a:buFont typeface="Raleway"/>
              <a:buNone/>
              <a:defRPr sz="4800" b="1">
                <a:solidFill>
                  <a:srgbClr val="FFFFFF"/>
                </a:solidFill>
                <a:latin typeface="Raleway"/>
                <a:ea typeface="Raleway"/>
                <a:cs typeface="Raleway"/>
                <a:sym typeface="Raleway"/>
              </a:defRPr>
            </a:lvl4pPr>
            <a:lvl5pPr lvl="4" algn="ctr">
              <a:spcBef>
                <a:spcPts val="0"/>
              </a:spcBef>
              <a:buClr>
                <a:srgbClr val="FFFFFF"/>
              </a:buClr>
              <a:buSzPct val="100000"/>
              <a:buFont typeface="Raleway"/>
              <a:buNone/>
              <a:defRPr sz="4800" b="1">
                <a:solidFill>
                  <a:srgbClr val="FFFFFF"/>
                </a:solidFill>
                <a:latin typeface="Raleway"/>
                <a:ea typeface="Raleway"/>
                <a:cs typeface="Raleway"/>
                <a:sym typeface="Raleway"/>
              </a:defRPr>
            </a:lvl5pPr>
            <a:lvl6pPr lvl="5" algn="ctr">
              <a:spcBef>
                <a:spcPts val="0"/>
              </a:spcBef>
              <a:buClr>
                <a:srgbClr val="FFFFFF"/>
              </a:buClr>
              <a:buSzPct val="100000"/>
              <a:buFont typeface="Raleway"/>
              <a:buNone/>
              <a:defRPr sz="4800" b="1">
                <a:solidFill>
                  <a:srgbClr val="FFFFFF"/>
                </a:solidFill>
                <a:latin typeface="Raleway"/>
                <a:ea typeface="Raleway"/>
                <a:cs typeface="Raleway"/>
                <a:sym typeface="Raleway"/>
              </a:defRPr>
            </a:lvl6pPr>
            <a:lvl7pPr lvl="6" algn="ctr">
              <a:spcBef>
                <a:spcPts val="0"/>
              </a:spcBef>
              <a:buClr>
                <a:srgbClr val="FFFFFF"/>
              </a:buClr>
              <a:buSzPct val="100000"/>
              <a:buFont typeface="Raleway"/>
              <a:buNone/>
              <a:defRPr sz="4800" b="1">
                <a:solidFill>
                  <a:srgbClr val="FFFFFF"/>
                </a:solidFill>
                <a:latin typeface="Raleway"/>
                <a:ea typeface="Raleway"/>
                <a:cs typeface="Raleway"/>
                <a:sym typeface="Raleway"/>
              </a:defRPr>
            </a:lvl7pPr>
            <a:lvl8pPr lvl="7" algn="ctr">
              <a:spcBef>
                <a:spcPts val="0"/>
              </a:spcBef>
              <a:buClr>
                <a:srgbClr val="FFFFFF"/>
              </a:buClr>
              <a:buSzPct val="100000"/>
              <a:buFont typeface="Raleway"/>
              <a:buNone/>
              <a:defRPr sz="4800" b="1">
                <a:solidFill>
                  <a:srgbClr val="FFFFFF"/>
                </a:solidFill>
                <a:latin typeface="Raleway"/>
                <a:ea typeface="Raleway"/>
                <a:cs typeface="Raleway"/>
                <a:sym typeface="Raleway"/>
              </a:defRPr>
            </a:lvl8pPr>
            <a:lvl9pPr lvl="8" algn="ctr">
              <a:spcBef>
                <a:spcPts val="0"/>
              </a:spcBef>
              <a:buClr>
                <a:srgbClr val="FFFFFF"/>
              </a:buClr>
              <a:buSzPct val="100000"/>
              <a:buFont typeface="Raleway"/>
              <a:buNone/>
              <a:defRPr sz="4800" b="1">
                <a:solidFill>
                  <a:srgbClr val="FFFFFF"/>
                </a:solidFill>
                <a:latin typeface="Raleway"/>
                <a:ea typeface="Raleway"/>
                <a:cs typeface="Raleway"/>
                <a:sym typeface="Raleway"/>
              </a:defRPr>
            </a:lvl9pPr>
          </a:lstStyle>
          <a:p>
            <a:r>
              <a:rPr lang="en-US" sz="1200" dirty="0" smtClean="0"/>
              <a:t>Research written by:</a:t>
            </a:r>
            <a:endParaRPr lang="en" sz="1800" dirty="0"/>
          </a:p>
        </p:txBody>
      </p:sp>
      <p:sp>
        <p:nvSpPr>
          <p:cNvPr id="6" name="Shape 87"/>
          <p:cNvSpPr txBox="1">
            <a:spLocks/>
          </p:cNvSpPr>
          <p:nvPr/>
        </p:nvSpPr>
        <p:spPr>
          <a:xfrm>
            <a:off x="917151" y="3047642"/>
            <a:ext cx="1918545" cy="417856"/>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ct val="100000"/>
              <a:buFont typeface="Raleway"/>
              <a:buNone/>
              <a:defRPr sz="4800" b="1" i="0" u="none" strike="noStrike" cap="none">
                <a:solidFill>
                  <a:srgbClr val="FFFFFF"/>
                </a:solidFill>
                <a:latin typeface="Raleway"/>
                <a:ea typeface="Raleway"/>
                <a:cs typeface="Raleway"/>
                <a:sym typeface="Raleway"/>
              </a:defRPr>
            </a:lvl1pPr>
            <a:lvl2pPr lvl="1" algn="ctr">
              <a:spcBef>
                <a:spcPts val="0"/>
              </a:spcBef>
              <a:buClr>
                <a:srgbClr val="FFFFFF"/>
              </a:buClr>
              <a:buSzPct val="100000"/>
              <a:buFont typeface="Raleway"/>
              <a:buNone/>
              <a:defRPr sz="4800" b="1">
                <a:solidFill>
                  <a:srgbClr val="FFFFFF"/>
                </a:solidFill>
                <a:latin typeface="Raleway"/>
                <a:ea typeface="Raleway"/>
                <a:cs typeface="Raleway"/>
                <a:sym typeface="Raleway"/>
              </a:defRPr>
            </a:lvl2pPr>
            <a:lvl3pPr lvl="2" algn="ctr">
              <a:spcBef>
                <a:spcPts val="0"/>
              </a:spcBef>
              <a:buClr>
                <a:srgbClr val="FFFFFF"/>
              </a:buClr>
              <a:buSzPct val="100000"/>
              <a:buFont typeface="Raleway"/>
              <a:buNone/>
              <a:defRPr sz="4800" b="1">
                <a:solidFill>
                  <a:srgbClr val="FFFFFF"/>
                </a:solidFill>
                <a:latin typeface="Raleway"/>
                <a:ea typeface="Raleway"/>
                <a:cs typeface="Raleway"/>
                <a:sym typeface="Raleway"/>
              </a:defRPr>
            </a:lvl3pPr>
            <a:lvl4pPr lvl="3" algn="ctr">
              <a:spcBef>
                <a:spcPts val="0"/>
              </a:spcBef>
              <a:buClr>
                <a:srgbClr val="FFFFFF"/>
              </a:buClr>
              <a:buSzPct val="100000"/>
              <a:buFont typeface="Raleway"/>
              <a:buNone/>
              <a:defRPr sz="4800" b="1">
                <a:solidFill>
                  <a:srgbClr val="FFFFFF"/>
                </a:solidFill>
                <a:latin typeface="Raleway"/>
                <a:ea typeface="Raleway"/>
                <a:cs typeface="Raleway"/>
                <a:sym typeface="Raleway"/>
              </a:defRPr>
            </a:lvl4pPr>
            <a:lvl5pPr lvl="4" algn="ctr">
              <a:spcBef>
                <a:spcPts val="0"/>
              </a:spcBef>
              <a:buClr>
                <a:srgbClr val="FFFFFF"/>
              </a:buClr>
              <a:buSzPct val="100000"/>
              <a:buFont typeface="Raleway"/>
              <a:buNone/>
              <a:defRPr sz="4800" b="1">
                <a:solidFill>
                  <a:srgbClr val="FFFFFF"/>
                </a:solidFill>
                <a:latin typeface="Raleway"/>
                <a:ea typeface="Raleway"/>
                <a:cs typeface="Raleway"/>
                <a:sym typeface="Raleway"/>
              </a:defRPr>
            </a:lvl5pPr>
            <a:lvl6pPr lvl="5" algn="ctr">
              <a:spcBef>
                <a:spcPts val="0"/>
              </a:spcBef>
              <a:buClr>
                <a:srgbClr val="FFFFFF"/>
              </a:buClr>
              <a:buSzPct val="100000"/>
              <a:buFont typeface="Raleway"/>
              <a:buNone/>
              <a:defRPr sz="4800" b="1">
                <a:solidFill>
                  <a:srgbClr val="FFFFFF"/>
                </a:solidFill>
                <a:latin typeface="Raleway"/>
                <a:ea typeface="Raleway"/>
                <a:cs typeface="Raleway"/>
                <a:sym typeface="Raleway"/>
              </a:defRPr>
            </a:lvl6pPr>
            <a:lvl7pPr lvl="6" algn="ctr">
              <a:spcBef>
                <a:spcPts val="0"/>
              </a:spcBef>
              <a:buClr>
                <a:srgbClr val="FFFFFF"/>
              </a:buClr>
              <a:buSzPct val="100000"/>
              <a:buFont typeface="Raleway"/>
              <a:buNone/>
              <a:defRPr sz="4800" b="1">
                <a:solidFill>
                  <a:srgbClr val="FFFFFF"/>
                </a:solidFill>
                <a:latin typeface="Raleway"/>
                <a:ea typeface="Raleway"/>
                <a:cs typeface="Raleway"/>
                <a:sym typeface="Raleway"/>
              </a:defRPr>
            </a:lvl7pPr>
            <a:lvl8pPr lvl="7" algn="ctr">
              <a:spcBef>
                <a:spcPts val="0"/>
              </a:spcBef>
              <a:buClr>
                <a:srgbClr val="FFFFFF"/>
              </a:buClr>
              <a:buSzPct val="100000"/>
              <a:buFont typeface="Raleway"/>
              <a:buNone/>
              <a:defRPr sz="4800" b="1">
                <a:solidFill>
                  <a:srgbClr val="FFFFFF"/>
                </a:solidFill>
                <a:latin typeface="Raleway"/>
                <a:ea typeface="Raleway"/>
                <a:cs typeface="Raleway"/>
                <a:sym typeface="Raleway"/>
              </a:defRPr>
            </a:lvl8pPr>
            <a:lvl9pPr lvl="8" algn="ctr">
              <a:spcBef>
                <a:spcPts val="0"/>
              </a:spcBef>
              <a:buClr>
                <a:srgbClr val="FFFFFF"/>
              </a:buClr>
              <a:buSzPct val="100000"/>
              <a:buFont typeface="Raleway"/>
              <a:buNone/>
              <a:defRPr sz="4800" b="1">
                <a:solidFill>
                  <a:srgbClr val="FFFFFF"/>
                </a:solidFill>
                <a:latin typeface="Raleway"/>
                <a:ea typeface="Raleway"/>
                <a:cs typeface="Raleway"/>
                <a:sym typeface="Raleway"/>
              </a:defRPr>
            </a:lvl9pPr>
          </a:lstStyle>
          <a:p>
            <a:r>
              <a:rPr lang="en-US" sz="1200" dirty="0" smtClean="0"/>
              <a:t>Presentation made by:</a:t>
            </a:r>
            <a:endParaRPr lang="en" sz="1800" dirty="0"/>
          </a:p>
        </p:txBody>
      </p:sp>
      <p:sp>
        <p:nvSpPr>
          <p:cNvPr id="7" name="Shape 87"/>
          <p:cNvSpPr txBox="1">
            <a:spLocks/>
          </p:cNvSpPr>
          <p:nvPr/>
        </p:nvSpPr>
        <p:spPr>
          <a:xfrm>
            <a:off x="2920898" y="3047642"/>
            <a:ext cx="2641114" cy="416136"/>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ct val="100000"/>
              <a:buFont typeface="Raleway"/>
              <a:buNone/>
              <a:defRPr sz="4800" b="1" i="0" u="none" strike="noStrike" cap="none">
                <a:solidFill>
                  <a:srgbClr val="FFFFFF"/>
                </a:solidFill>
                <a:latin typeface="Raleway"/>
                <a:ea typeface="Raleway"/>
                <a:cs typeface="Raleway"/>
                <a:sym typeface="Raleway"/>
              </a:defRPr>
            </a:lvl1pPr>
            <a:lvl2pPr lvl="1" algn="ctr">
              <a:spcBef>
                <a:spcPts val="0"/>
              </a:spcBef>
              <a:buClr>
                <a:srgbClr val="FFFFFF"/>
              </a:buClr>
              <a:buSzPct val="100000"/>
              <a:buFont typeface="Raleway"/>
              <a:buNone/>
              <a:defRPr sz="4800" b="1">
                <a:solidFill>
                  <a:srgbClr val="FFFFFF"/>
                </a:solidFill>
                <a:latin typeface="Raleway"/>
                <a:ea typeface="Raleway"/>
                <a:cs typeface="Raleway"/>
                <a:sym typeface="Raleway"/>
              </a:defRPr>
            </a:lvl2pPr>
            <a:lvl3pPr lvl="2" algn="ctr">
              <a:spcBef>
                <a:spcPts val="0"/>
              </a:spcBef>
              <a:buClr>
                <a:srgbClr val="FFFFFF"/>
              </a:buClr>
              <a:buSzPct val="100000"/>
              <a:buFont typeface="Raleway"/>
              <a:buNone/>
              <a:defRPr sz="4800" b="1">
                <a:solidFill>
                  <a:srgbClr val="FFFFFF"/>
                </a:solidFill>
                <a:latin typeface="Raleway"/>
                <a:ea typeface="Raleway"/>
                <a:cs typeface="Raleway"/>
                <a:sym typeface="Raleway"/>
              </a:defRPr>
            </a:lvl3pPr>
            <a:lvl4pPr lvl="3" algn="ctr">
              <a:spcBef>
                <a:spcPts val="0"/>
              </a:spcBef>
              <a:buClr>
                <a:srgbClr val="FFFFFF"/>
              </a:buClr>
              <a:buSzPct val="100000"/>
              <a:buFont typeface="Raleway"/>
              <a:buNone/>
              <a:defRPr sz="4800" b="1">
                <a:solidFill>
                  <a:srgbClr val="FFFFFF"/>
                </a:solidFill>
                <a:latin typeface="Raleway"/>
                <a:ea typeface="Raleway"/>
                <a:cs typeface="Raleway"/>
                <a:sym typeface="Raleway"/>
              </a:defRPr>
            </a:lvl4pPr>
            <a:lvl5pPr lvl="4" algn="ctr">
              <a:spcBef>
                <a:spcPts val="0"/>
              </a:spcBef>
              <a:buClr>
                <a:srgbClr val="FFFFFF"/>
              </a:buClr>
              <a:buSzPct val="100000"/>
              <a:buFont typeface="Raleway"/>
              <a:buNone/>
              <a:defRPr sz="4800" b="1">
                <a:solidFill>
                  <a:srgbClr val="FFFFFF"/>
                </a:solidFill>
                <a:latin typeface="Raleway"/>
                <a:ea typeface="Raleway"/>
                <a:cs typeface="Raleway"/>
                <a:sym typeface="Raleway"/>
              </a:defRPr>
            </a:lvl5pPr>
            <a:lvl6pPr lvl="5" algn="ctr">
              <a:spcBef>
                <a:spcPts val="0"/>
              </a:spcBef>
              <a:buClr>
                <a:srgbClr val="FFFFFF"/>
              </a:buClr>
              <a:buSzPct val="100000"/>
              <a:buFont typeface="Raleway"/>
              <a:buNone/>
              <a:defRPr sz="4800" b="1">
                <a:solidFill>
                  <a:srgbClr val="FFFFFF"/>
                </a:solidFill>
                <a:latin typeface="Raleway"/>
                <a:ea typeface="Raleway"/>
                <a:cs typeface="Raleway"/>
                <a:sym typeface="Raleway"/>
              </a:defRPr>
            </a:lvl6pPr>
            <a:lvl7pPr lvl="6" algn="ctr">
              <a:spcBef>
                <a:spcPts val="0"/>
              </a:spcBef>
              <a:buClr>
                <a:srgbClr val="FFFFFF"/>
              </a:buClr>
              <a:buSzPct val="100000"/>
              <a:buFont typeface="Raleway"/>
              <a:buNone/>
              <a:defRPr sz="4800" b="1">
                <a:solidFill>
                  <a:srgbClr val="FFFFFF"/>
                </a:solidFill>
                <a:latin typeface="Raleway"/>
                <a:ea typeface="Raleway"/>
                <a:cs typeface="Raleway"/>
                <a:sym typeface="Raleway"/>
              </a:defRPr>
            </a:lvl7pPr>
            <a:lvl8pPr lvl="7" algn="ctr">
              <a:spcBef>
                <a:spcPts val="0"/>
              </a:spcBef>
              <a:buClr>
                <a:srgbClr val="FFFFFF"/>
              </a:buClr>
              <a:buSzPct val="100000"/>
              <a:buFont typeface="Raleway"/>
              <a:buNone/>
              <a:defRPr sz="4800" b="1">
                <a:solidFill>
                  <a:srgbClr val="FFFFFF"/>
                </a:solidFill>
                <a:latin typeface="Raleway"/>
                <a:ea typeface="Raleway"/>
                <a:cs typeface="Raleway"/>
                <a:sym typeface="Raleway"/>
              </a:defRPr>
            </a:lvl8pPr>
            <a:lvl9pPr lvl="8" algn="ctr">
              <a:spcBef>
                <a:spcPts val="0"/>
              </a:spcBef>
              <a:buClr>
                <a:srgbClr val="FFFFFF"/>
              </a:buClr>
              <a:buSzPct val="100000"/>
              <a:buFont typeface="Raleway"/>
              <a:buNone/>
              <a:defRPr sz="4800" b="1">
                <a:solidFill>
                  <a:srgbClr val="FFFFFF"/>
                </a:solidFill>
                <a:latin typeface="Raleway"/>
                <a:ea typeface="Raleway"/>
                <a:cs typeface="Raleway"/>
                <a:sym typeface="Raleway"/>
              </a:defRPr>
            </a:lvl9pPr>
          </a:lstStyle>
          <a:p>
            <a:r>
              <a:rPr lang="en-US" sz="1050" dirty="0" err="1" smtClean="0"/>
              <a:t>Eran</a:t>
            </a:r>
            <a:r>
              <a:rPr lang="en-US" sz="1050" dirty="0" smtClean="0"/>
              <a:t> </a:t>
            </a:r>
            <a:r>
              <a:rPr lang="en-US" sz="1050" dirty="0" err="1" smtClean="0"/>
              <a:t>Reuveni</a:t>
            </a:r>
            <a:r>
              <a:rPr lang="en-US" sz="1050" dirty="0" smtClean="0"/>
              <a:t> and Eliran Shem Tov</a:t>
            </a:r>
            <a:endParaRPr lang="en" sz="1400" dirty="0"/>
          </a:p>
        </p:txBody>
      </p:sp>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106" y="4377054"/>
            <a:ext cx="878006" cy="681918"/>
          </a:xfrm>
          <a:prstGeom prst="rect">
            <a:avLst/>
          </a:prstGeom>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ctrTitle" idx="4294967295"/>
          </p:nvPr>
        </p:nvSpPr>
        <p:spPr>
          <a:xfrm>
            <a:off x="685800" y="2269142"/>
            <a:ext cx="7772400" cy="1159799"/>
          </a:xfrm>
          <a:prstGeom prst="rect">
            <a:avLst/>
          </a:prstGeom>
        </p:spPr>
        <p:txBody>
          <a:bodyPr lIns="91425" tIns="91425" rIns="91425" bIns="91425" anchor="t" anchorCtr="0">
            <a:noAutofit/>
          </a:bodyPr>
          <a:lstStyle/>
          <a:p>
            <a:pPr lvl="0" rtl="0">
              <a:spcBef>
                <a:spcPts val="0"/>
              </a:spcBef>
              <a:buNone/>
            </a:pPr>
            <a:r>
              <a:rPr lang="en" sz="4400" dirty="0" smtClean="0">
                <a:solidFill>
                  <a:srgbClr val="ABE33F"/>
                </a:solidFill>
              </a:rPr>
              <a:t>Main Challenge:</a:t>
            </a:r>
            <a:endParaRPr lang="en" sz="4400" dirty="0">
              <a:solidFill>
                <a:srgbClr val="ABE33F"/>
              </a:solidFill>
            </a:endParaRPr>
          </a:p>
        </p:txBody>
      </p:sp>
      <p:sp>
        <p:nvSpPr>
          <p:cNvPr id="132" name="Shape 132"/>
          <p:cNvSpPr txBox="1">
            <a:spLocks noGrp="1"/>
          </p:cNvSpPr>
          <p:nvPr>
            <p:ph type="subTitle" idx="4294967295"/>
          </p:nvPr>
        </p:nvSpPr>
        <p:spPr>
          <a:xfrm>
            <a:off x="685800" y="3486176"/>
            <a:ext cx="5990999" cy="484829"/>
          </a:xfrm>
          <a:prstGeom prst="rect">
            <a:avLst/>
          </a:prstGeom>
        </p:spPr>
        <p:txBody>
          <a:bodyPr lIns="91425" tIns="91425" rIns="91425" bIns="91425" anchor="t" anchorCtr="0">
            <a:noAutofit/>
          </a:bodyPr>
          <a:lstStyle/>
          <a:p>
            <a:pPr lvl="0" rtl="0">
              <a:spcBef>
                <a:spcPts val="0"/>
              </a:spcBef>
              <a:buNone/>
            </a:pPr>
            <a:r>
              <a:rPr lang="en" sz="2000" dirty="0" smtClean="0"/>
              <a:t>Very wide available attcking surface for attackers.</a:t>
            </a:r>
            <a:endParaRPr lang="en" sz="2000" dirty="0"/>
          </a:p>
        </p:txBody>
      </p:sp>
      <p:sp>
        <p:nvSpPr>
          <p:cNvPr id="133" name="Shape 133"/>
          <p:cNvSpPr/>
          <p:nvPr/>
        </p:nvSpPr>
        <p:spPr>
          <a:xfrm>
            <a:off x="4874250" y="-17350"/>
            <a:ext cx="4290325" cy="3789650"/>
          </a:xfrm>
          <a:custGeom>
            <a:avLst/>
            <a:gdLst/>
            <a:ahLst/>
            <a:cxnLst/>
            <a:rect l="0" t="0" r="0" b="0"/>
            <a:pathLst>
              <a:path w="171613" h="151586" extrusionOk="0">
                <a:moveTo>
                  <a:pt x="0" y="694"/>
                </a:moveTo>
                <a:lnTo>
                  <a:pt x="171613" y="0"/>
                </a:lnTo>
                <a:lnTo>
                  <a:pt x="170790" y="151586"/>
                </a:lnTo>
                <a:lnTo>
                  <a:pt x="46492" y="123154"/>
                </a:lnTo>
                <a:close/>
              </a:path>
            </a:pathLst>
          </a:custGeom>
          <a:solidFill>
            <a:srgbClr val="ABE33F">
              <a:alpha val="81150"/>
            </a:srgbClr>
          </a:solidFill>
          <a:ln>
            <a:noFill/>
          </a:ln>
        </p:spPr>
      </p:sp>
      <p:pic>
        <p:nvPicPr>
          <p:cNvPr id="26" name="תמונה 25"/>
          <p:cNvPicPr>
            <a:picLocks noChangeAspect="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069479" y="1402080"/>
            <a:ext cx="998669" cy="998669"/>
          </a:xfrm>
          <a:prstGeom prst="rect">
            <a:avLst/>
          </a:prstGeom>
        </p:spPr>
      </p:pic>
      <p:pic>
        <p:nvPicPr>
          <p:cNvPr id="27" name="תמונה 26"/>
          <p:cNvPicPr>
            <a:picLocks noChangeAspect="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868732" y="674523"/>
            <a:ext cx="998669" cy="998669"/>
          </a:xfrm>
          <a:prstGeom prst="rect">
            <a:avLst/>
          </a:prstGeom>
        </p:spPr>
      </p:pic>
      <p:pic>
        <p:nvPicPr>
          <p:cNvPr id="28" name="תמונה 27"/>
          <p:cNvPicPr>
            <a:picLocks noChangeAspect="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810225" y="149525"/>
            <a:ext cx="998669" cy="998669"/>
          </a:xfrm>
          <a:prstGeom prst="rect">
            <a:avLst/>
          </a:prstGeom>
        </p:spPr>
      </p:pic>
      <p:cxnSp>
        <p:nvCxnSpPr>
          <p:cNvPr id="4" name="מחבר ישר 3"/>
          <p:cNvCxnSpPr/>
          <p:nvPr/>
        </p:nvCxnSpPr>
        <p:spPr>
          <a:xfrm flipV="1">
            <a:off x="6514312" y="251258"/>
            <a:ext cx="1749065" cy="126531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מחבר ישר 32"/>
          <p:cNvCxnSpPr/>
          <p:nvPr/>
        </p:nvCxnSpPr>
        <p:spPr>
          <a:xfrm flipV="1">
            <a:off x="6560494" y="396979"/>
            <a:ext cx="1749065" cy="126531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מחבר ישר 33"/>
          <p:cNvCxnSpPr/>
          <p:nvPr/>
        </p:nvCxnSpPr>
        <p:spPr>
          <a:xfrm flipV="1">
            <a:off x="6606676" y="511018"/>
            <a:ext cx="1749065" cy="126531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מחבר ישר 34"/>
          <p:cNvCxnSpPr/>
          <p:nvPr/>
        </p:nvCxnSpPr>
        <p:spPr>
          <a:xfrm flipV="1">
            <a:off x="6666712" y="580232"/>
            <a:ext cx="1749065" cy="126531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5" name="Shape 131"/>
          <p:cNvSpPr txBox="1">
            <a:spLocks/>
          </p:cNvSpPr>
          <p:nvPr/>
        </p:nvSpPr>
        <p:spPr>
          <a:xfrm>
            <a:off x="767781" y="1707889"/>
            <a:ext cx="7772400" cy="1159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 sz="3600" dirty="0" smtClean="0">
                <a:solidFill>
                  <a:srgbClr val="ABE33F"/>
                </a:solidFill>
              </a:rPr>
              <a:t>2 Kinds Of Attackers</a:t>
            </a:r>
            <a:endParaRPr lang="en" sz="3600" dirty="0">
              <a:solidFill>
                <a:srgbClr val="ABE33F"/>
              </a:solidFill>
            </a:endParaRPr>
          </a:p>
        </p:txBody>
      </p:sp>
      <p:sp>
        <p:nvSpPr>
          <p:cNvPr id="6" name="Shape 132"/>
          <p:cNvSpPr txBox="1">
            <a:spLocks/>
          </p:cNvSpPr>
          <p:nvPr/>
        </p:nvSpPr>
        <p:spPr>
          <a:xfrm>
            <a:off x="767781" y="2877326"/>
            <a:ext cx="6660931"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 An attacker who gained physical access to the system</a:t>
            </a:r>
            <a:endParaRPr lang="en" sz="2000" dirty="0"/>
          </a:p>
        </p:txBody>
      </p:sp>
      <p:sp>
        <p:nvSpPr>
          <p:cNvPr id="7" name="Shape 132"/>
          <p:cNvSpPr txBox="1">
            <a:spLocks/>
          </p:cNvSpPr>
          <p:nvPr/>
        </p:nvSpPr>
        <p:spPr>
          <a:xfrm>
            <a:off x="767781" y="3526253"/>
            <a:ext cx="7272633"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 An attacker who compromised one of the network’s devices</a:t>
            </a:r>
            <a:endParaRPr lang="en" sz="2000" dirty="0"/>
          </a:p>
        </p:txBody>
      </p:sp>
      <p:pic>
        <p:nvPicPr>
          <p:cNvPr id="10" name="תמונה 9"/>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11594" y="1427290"/>
            <a:ext cx="1169437" cy="1169437"/>
          </a:xfrm>
          <a:prstGeom prst="rect">
            <a:avLst/>
          </a:prstGeom>
        </p:spPr>
      </p:pic>
    </p:spTree>
    <p:extLst>
      <p:ext uri="{BB962C8B-B14F-4D97-AF65-F5344CB8AC3E}">
        <p14:creationId xmlns:p14="http://schemas.microsoft.com/office/powerpoint/2010/main" val="891396322"/>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8" name="תמונה 7" descr="C:\Users\Eliran\Desktop\1.JPG"/>
          <p:cNvPicPr/>
          <p:nvPr/>
        </p:nvPicPr>
        <p:blipFill>
          <a:blip r:embed="rId3">
            <a:extLst>
              <a:ext uri="{28A0092B-C50C-407E-A947-70E740481C1C}">
                <a14:useLocalDpi xmlns:a14="http://schemas.microsoft.com/office/drawing/2010/main" val="0"/>
              </a:ext>
            </a:extLst>
          </a:blip>
          <a:srcRect/>
          <a:stretch>
            <a:fillRect/>
          </a:stretch>
        </p:blipFill>
        <p:spPr bwMode="auto">
          <a:xfrm>
            <a:off x="2505891" y="1474471"/>
            <a:ext cx="3850759" cy="3299328"/>
          </a:xfrm>
          <a:prstGeom prst="rect">
            <a:avLst/>
          </a:prstGeom>
          <a:noFill/>
          <a:ln>
            <a:noFill/>
          </a:ln>
        </p:spPr>
      </p:pic>
      <p:sp>
        <p:nvSpPr>
          <p:cNvPr id="9"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Attack Vectors</a:t>
            </a:r>
            <a:endParaRPr lang="en" dirty="0"/>
          </a:p>
        </p:txBody>
      </p:sp>
    </p:spTree>
    <p:extLst>
      <p:ext uri="{BB962C8B-B14F-4D97-AF65-F5344CB8AC3E}">
        <p14:creationId xmlns:p14="http://schemas.microsoft.com/office/powerpoint/2010/main" val="1395621592"/>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9"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The special nature of ICS</a:t>
            </a:r>
            <a:endParaRPr lang="en" dirty="0"/>
          </a:p>
        </p:txBody>
      </p:sp>
      <p:sp>
        <p:nvSpPr>
          <p:cNvPr id="3" name="Shape 132"/>
          <p:cNvSpPr txBox="1">
            <a:spLocks/>
          </p:cNvSpPr>
          <p:nvPr/>
        </p:nvSpPr>
        <p:spPr>
          <a:xfrm>
            <a:off x="1579738" y="1831090"/>
            <a:ext cx="6660931"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Large scale</a:t>
            </a:r>
            <a:endParaRPr lang="en" sz="2000" dirty="0"/>
          </a:p>
        </p:txBody>
      </p:sp>
      <p:sp>
        <p:nvSpPr>
          <p:cNvPr id="4" name="Shape 132"/>
          <p:cNvSpPr txBox="1">
            <a:spLocks/>
          </p:cNvSpPr>
          <p:nvPr/>
        </p:nvSpPr>
        <p:spPr>
          <a:xfrm>
            <a:off x="1579741" y="2452257"/>
            <a:ext cx="6660931"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Legacy Equipment</a:t>
            </a:r>
            <a:endParaRPr lang="en" sz="2000" dirty="0"/>
          </a:p>
        </p:txBody>
      </p:sp>
      <p:sp>
        <p:nvSpPr>
          <p:cNvPr id="5" name="Shape 132"/>
          <p:cNvSpPr txBox="1">
            <a:spLocks/>
          </p:cNvSpPr>
          <p:nvPr/>
        </p:nvSpPr>
        <p:spPr>
          <a:xfrm>
            <a:off x="1579739" y="3073424"/>
            <a:ext cx="6660931"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L</a:t>
            </a:r>
            <a:r>
              <a:rPr lang="en" sz="2000" dirty="0" smtClean="0"/>
              <a:t>ow computational power</a:t>
            </a:r>
            <a:endParaRPr lang="en" sz="2000" dirty="0"/>
          </a:p>
        </p:txBody>
      </p:sp>
      <p:sp>
        <p:nvSpPr>
          <p:cNvPr id="6" name="Shape 132"/>
          <p:cNvSpPr txBox="1">
            <a:spLocks/>
          </p:cNvSpPr>
          <p:nvPr/>
        </p:nvSpPr>
        <p:spPr>
          <a:xfrm>
            <a:off x="1579740" y="3694591"/>
            <a:ext cx="6660931"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Has to be active and online consistently</a:t>
            </a:r>
            <a:endParaRPr lang="en" sz="2000" dirty="0"/>
          </a:p>
        </p:txBody>
      </p:sp>
      <p:grpSp>
        <p:nvGrpSpPr>
          <p:cNvPr id="7" name="Shape 452"/>
          <p:cNvGrpSpPr/>
          <p:nvPr/>
        </p:nvGrpSpPr>
        <p:grpSpPr>
          <a:xfrm>
            <a:off x="6125483" y="1924144"/>
            <a:ext cx="1952863" cy="1444799"/>
            <a:chOff x="5255200" y="3006475"/>
            <a:chExt cx="511700" cy="378575"/>
          </a:xfrm>
          <a:solidFill>
            <a:srgbClr val="2ABBAD"/>
          </a:solidFill>
        </p:grpSpPr>
        <p:sp>
          <p:nvSpPr>
            <p:cNvPr id="8" name="Shape 453"/>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0" name="Shape 454"/>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839977862"/>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9"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How We Protect ICS Today?</a:t>
            </a:r>
            <a:endParaRPr lang="en" dirty="0"/>
          </a:p>
        </p:txBody>
      </p:sp>
      <p:sp>
        <p:nvSpPr>
          <p:cNvPr id="4" name="Shape 131"/>
          <p:cNvSpPr txBox="1">
            <a:spLocks/>
          </p:cNvSpPr>
          <p:nvPr/>
        </p:nvSpPr>
        <p:spPr>
          <a:xfrm>
            <a:off x="460511" y="3221877"/>
            <a:ext cx="5840899" cy="38145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1800" b="0" dirty="0" smtClean="0">
                <a:solidFill>
                  <a:srgbClr val="004C52"/>
                </a:solidFill>
                <a:latin typeface="Karla" panose="020B0604020202020204" charset="0"/>
                <a:ea typeface="Karla" panose="020B0604020202020204" charset="0"/>
              </a:rPr>
              <a:t>IPS solutions… But it’s not always in ICS. Too active!</a:t>
            </a:r>
            <a:endParaRPr lang="en" sz="1800" b="0" dirty="0">
              <a:solidFill>
                <a:srgbClr val="004C52"/>
              </a:solidFill>
              <a:latin typeface="Karla" panose="020B0604020202020204" charset="0"/>
              <a:ea typeface="Karla" panose="020B0604020202020204" charset="0"/>
            </a:endParaRPr>
          </a:p>
        </p:txBody>
      </p:sp>
      <p:sp>
        <p:nvSpPr>
          <p:cNvPr id="12" name="Shape 131"/>
          <p:cNvSpPr txBox="1">
            <a:spLocks/>
          </p:cNvSpPr>
          <p:nvPr/>
        </p:nvSpPr>
        <p:spPr>
          <a:xfrm>
            <a:off x="460511" y="4052914"/>
            <a:ext cx="4283768" cy="41969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1800" b="0" dirty="0" smtClean="0">
                <a:solidFill>
                  <a:srgbClr val="004C52"/>
                </a:solidFill>
                <a:latin typeface="Karla" panose="020B0604020202020204" charset="0"/>
                <a:ea typeface="Karla" panose="020B0604020202020204" charset="0"/>
              </a:rPr>
              <a:t>IDS solutions… Too high false positive.</a:t>
            </a:r>
            <a:endParaRPr lang="en" sz="1800" b="0" dirty="0">
              <a:solidFill>
                <a:srgbClr val="004C52"/>
              </a:solidFill>
              <a:latin typeface="Karla" panose="020B0604020202020204" charset="0"/>
              <a:ea typeface="Karla" panose="020B0604020202020204" charset="0"/>
            </a:endParaRPr>
          </a:p>
        </p:txBody>
      </p:sp>
      <p:sp>
        <p:nvSpPr>
          <p:cNvPr id="16" name="Shape 131"/>
          <p:cNvSpPr txBox="1">
            <a:spLocks/>
          </p:cNvSpPr>
          <p:nvPr/>
        </p:nvSpPr>
        <p:spPr>
          <a:xfrm>
            <a:off x="460511" y="1627281"/>
            <a:ext cx="3866323" cy="38145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1800" b="0" dirty="0">
                <a:solidFill>
                  <a:srgbClr val="004C52"/>
                </a:solidFill>
                <a:latin typeface="Karla" panose="020B0604020202020204" charset="0"/>
                <a:ea typeface="Karla" panose="020B0604020202020204" charset="0"/>
              </a:rPr>
              <a:t>Standard Network Security Policies</a:t>
            </a:r>
          </a:p>
        </p:txBody>
      </p:sp>
      <p:sp>
        <p:nvSpPr>
          <p:cNvPr id="17" name="Shape 131"/>
          <p:cNvSpPr txBox="1">
            <a:spLocks/>
          </p:cNvSpPr>
          <p:nvPr/>
        </p:nvSpPr>
        <p:spPr>
          <a:xfrm>
            <a:off x="460511" y="2390841"/>
            <a:ext cx="6874569" cy="38145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1800" b="0" dirty="0" smtClean="0">
                <a:solidFill>
                  <a:srgbClr val="004C52"/>
                </a:solidFill>
                <a:latin typeface="Karla" panose="020B0604020202020204" charset="0"/>
                <a:ea typeface="Karla" panose="020B0604020202020204" charset="0"/>
              </a:rPr>
              <a:t>Updated network mapping, software versions management etc</a:t>
            </a:r>
            <a:r>
              <a:rPr lang="en-US" sz="1800" b="0" dirty="0">
                <a:solidFill>
                  <a:srgbClr val="004C52"/>
                </a:solidFill>
                <a:latin typeface="Karla" panose="020B0604020202020204" charset="0"/>
                <a:ea typeface="Karla" panose="020B0604020202020204" charset="0"/>
              </a:rPr>
              <a:t>.</a:t>
            </a:r>
          </a:p>
        </p:txBody>
      </p:sp>
      <p:grpSp>
        <p:nvGrpSpPr>
          <p:cNvPr id="18" name="Shape 448"/>
          <p:cNvGrpSpPr/>
          <p:nvPr/>
        </p:nvGrpSpPr>
        <p:grpSpPr>
          <a:xfrm>
            <a:off x="6453031" y="3154401"/>
            <a:ext cx="1928968" cy="1219253"/>
            <a:chOff x="3241525" y="3039450"/>
            <a:chExt cx="494600" cy="312625"/>
          </a:xfrm>
          <a:solidFill>
            <a:srgbClr val="BBE863"/>
          </a:solidFill>
        </p:grpSpPr>
        <p:sp>
          <p:nvSpPr>
            <p:cNvPr id="19" name="Shape 449"/>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0" name="Shape 450"/>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646852171"/>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9"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How We Protect ICS Today?</a:t>
            </a:r>
            <a:endParaRPr lang="en" dirty="0"/>
          </a:p>
        </p:txBody>
      </p:sp>
      <p:sp>
        <p:nvSpPr>
          <p:cNvPr id="6" name="Shape 131"/>
          <p:cNvSpPr txBox="1">
            <a:spLocks/>
          </p:cNvSpPr>
          <p:nvPr/>
        </p:nvSpPr>
        <p:spPr>
          <a:xfrm>
            <a:off x="497949" y="1731085"/>
            <a:ext cx="8148100" cy="42283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1800" b="0" dirty="0" err="1" smtClean="0">
                <a:solidFill>
                  <a:srgbClr val="004C52"/>
                </a:solidFill>
                <a:latin typeface="Karla" panose="020B0604020202020204" charset="0"/>
                <a:ea typeface="Karla" panose="020B0604020202020204" charset="0"/>
              </a:rPr>
              <a:t>CyberX’s</a:t>
            </a:r>
            <a:r>
              <a:rPr lang="en-US" sz="1800" b="0" dirty="0" smtClean="0">
                <a:solidFill>
                  <a:srgbClr val="004C52"/>
                </a:solidFill>
                <a:latin typeface="Karla" panose="020B0604020202020204" charset="0"/>
                <a:ea typeface="Karla" panose="020B0604020202020204" charset="0"/>
              </a:rPr>
              <a:t> </a:t>
            </a:r>
            <a:r>
              <a:rPr lang="en" sz="1800" b="0" dirty="0" smtClean="0">
                <a:solidFill>
                  <a:srgbClr val="004C52"/>
                </a:solidFill>
                <a:latin typeface="Karla" panose="020B0604020202020204" charset="0"/>
                <a:ea typeface="Karla" panose="020B0604020202020204" charset="0"/>
              </a:rPr>
              <a:t>Xsense </a:t>
            </a:r>
            <a:r>
              <a:rPr lang="en-US" sz="1800" b="0" dirty="0" smtClean="0">
                <a:solidFill>
                  <a:srgbClr val="004C52"/>
                </a:solidFill>
                <a:latin typeface="Karla" panose="020B0604020202020204" charset="0"/>
                <a:ea typeface="Karla" panose="020B0604020202020204" charset="0"/>
              </a:rPr>
              <a:t>, winner of the Best Product in ICS/SCADA security solution</a:t>
            </a:r>
            <a:r>
              <a:rPr lang="en-US" sz="1200" b="0" dirty="0" smtClean="0">
                <a:solidFill>
                  <a:srgbClr val="004C52"/>
                </a:solidFill>
                <a:latin typeface="Karla" panose="020B0604020202020204" charset="0"/>
                <a:ea typeface="Karla" panose="020B0604020202020204" charset="0"/>
              </a:rPr>
              <a:t> (</a:t>
            </a:r>
            <a:r>
              <a:rPr lang="en-US" sz="1200" b="0" dirty="0" err="1" smtClean="0">
                <a:solidFill>
                  <a:srgbClr val="004C52"/>
                </a:solidFill>
                <a:latin typeface="Karla" panose="020B0604020202020204" charset="0"/>
                <a:ea typeface="Karla" panose="020B0604020202020204" charset="0"/>
              </a:rPr>
              <a:t>CDM</a:t>
            </a:r>
            <a:r>
              <a:rPr lang="en-US" sz="1200" b="0" dirty="0" smtClean="0">
                <a:solidFill>
                  <a:srgbClr val="004C52"/>
                </a:solidFill>
                <a:latin typeface="Karla" panose="020B0604020202020204" charset="0"/>
                <a:ea typeface="Karla" panose="020B0604020202020204" charset="0"/>
              </a:rPr>
              <a:t> awards 2016)</a:t>
            </a:r>
          </a:p>
        </p:txBody>
      </p:sp>
      <p:pic>
        <p:nvPicPr>
          <p:cNvPr id="1026" name="Picture 2" descr="https://pbs.twimg.com/profile_images/378800000691316938/cf0c1a87330ff775ad41184abcf358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629" y="2978246"/>
            <a:ext cx="1781009" cy="178100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31"/>
          <p:cNvSpPr txBox="1">
            <a:spLocks/>
          </p:cNvSpPr>
          <p:nvPr/>
        </p:nvSpPr>
        <p:spPr>
          <a:xfrm>
            <a:off x="497949" y="3666447"/>
            <a:ext cx="7772400" cy="40460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 sz="1600" b="0" dirty="0" smtClean="0">
                <a:solidFill>
                  <a:srgbClr val="004C52"/>
                </a:solidFill>
                <a:latin typeface="Karla" panose="020B0604020202020204" charset="0"/>
                <a:ea typeface="Karla" panose="020B0604020202020204" charset="0"/>
              </a:rPr>
              <a:t>Connects to an existing setup and acts as an invisible layer. </a:t>
            </a:r>
          </a:p>
        </p:txBody>
      </p:sp>
      <p:sp>
        <p:nvSpPr>
          <p:cNvPr id="11" name="Shape 131"/>
          <p:cNvSpPr txBox="1">
            <a:spLocks/>
          </p:cNvSpPr>
          <p:nvPr/>
        </p:nvSpPr>
        <p:spPr>
          <a:xfrm>
            <a:off x="497949" y="2691391"/>
            <a:ext cx="7772400" cy="63988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 sz="1600" b="0" dirty="0" smtClean="0">
                <a:solidFill>
                  <a:srgbClr val="004C52"/>
                </a:solidFill>
                <a:latin typeface="Karla" panose="020B0604020202020204" charset="0"/>
                <a:ea typeface="Karla" panose="020B0604020202020204" charset="0"/>
              </a:rPr>
              <a:t>Xsense collects real data, ensuring detection of unfamiliar activity using its machine learning</a:t>
            </a:r>
            <a:endParaRPr lang="en" sz="1200" b="0" dirty="0">
              <a:solidFill>
                <a:schemeClr val="tx1"/>
              </a:solidFill>
            </a:endParaRPr>
          </a:p>
        </p:txBody>
      </p:sp>
    </p:spTree>
    <p:extLst>
      <p:ext uri="{BB962C8B-B14F-4D97-AF65-F5344CB8AC3E}">
        <p14:creationId xmlns:p14="http://schemas.microsoft.com/office/powerpoint/2010/main" val="154446112"/>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r>
              <a:rPr lang="en" dirty="0"/>
              <a:t>Device FingerPrinting</a:t>
            </a:r>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hape 132"/>
          <p:cNvSpPr txBox="1">
            <a:spLocks/>
          </p:cNvSpPr>
          <p:nvPr/>
        </p:nvSpPr>
        <p:spPr>
          <a:xfrm>
            <a:off x="886650" y="1999024"/>
            <a:ext cx="4434745" cy="176337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A</a:t>
            </a:r>
            <a:r>
              <a:rPr lang="en" sz="2000" dirty="0" smtClean="0"/>
              <a:t> vectoric representation of measurable attributes of a device. </a:t>
            </a:r>
            <a:r>
              <a:rPr lang="en-US" sz="2000" dirty="0" smtClean="0"/>
              <a:t>W</a:t>
            </a:r>
            <a:r>
              <a:rPr lang="en" sz="2000" dirty="0" smtClean="0"/>
              <a:t>ill later on enable to distinguish every two devices.</a:t>
            </a:r>
            <a:endParaRPr lang="en" sz="2000" dirty="0"/>
          </a:p>
        </p:txBody>
      </p:sp>
      <p:pic>
        <p:nvPicPr>
          <p:cNvPr id="4" name="תמונה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65775" y="1553583"/>
            <a:ext cx="2654253" cy="2654253"/>
          </a:xfrm>
          <a:prstGeom prst="rect">
            <a:avLst/>
          </a:prstGeom>
        </p:spPr>
      </p:pic>
    </p:spTree>
    <p:extLst>
      <p:ext uri="{BB962C8B-B14F-4D97-AF65-F5344CB8AC3E}">
        <p14:creationId xmlns:p14="http://schemas.microsoft.com/office/powerpoint/2010/main" val="2537231231"/>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r>
              <a:rPr lang="en" dirty="0"/>
              <a:t>Device FingerPrinting</a:t>
            </a:r>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hape 132"/>
          <p:cNvSpPr txBox="1">
            <a:spLocks/>
          </p:cNvSpPr>
          <p:nvPr/>
        </p:nvSpPr>
        <p:spPr>
          <a:xfrm>
            <a:off x="161925" y="1657477"/>
            <a:ext cx="8763000" cy="87946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In order to accomplish that, we would </a:t>
            </a:r>
            <a:r>
              <a:rPr lang="en-US" sz="2000" b="1" dirty="0" smtClean="0">
                <a:solidFill>
                  <a:srgbClr val="2ABBAD"/>
                </a:solidFill>
              </a:rPr>
              <a:t>want</a:t>
            </a:r>
            <a:r>
              <a:rPr lang="en-US" sz="2000" dirty="0" smtClean="0"/>
              <a:t>: (1) </a:t>
            </a:r>
            <a:r>
              <a:rPr lang="en-US" sz="2000" b="1" dirty="0" smtClean="0"/>
              <a:t>Diversity</a:t>
            </a:r>
            <a:r>
              <a:rPr lang="en-US" sz="2000" dirty="0" smtClean="0"/>
              <a:t> and (2) </a:t>
            </a:r>
            <a:r>
              <a:rPr lang="en-US" sz="2000" b="1" dirty="0" smtClean="0"/>
              <a:t>Stability</a:t>
            </a:r>
            <a:r>
              <a:rPr lang="en-US" sz="2000" dirty="0" smtClean="0"/>
              <a:t>.</a:t>
            </a:r>
            <a:endParaRPr lang="en" sz="2000" dirty="0"/>
          </a:p>
        </p:txBody>
      </p:sp>
      <p:pic>
        <p:nvPicPr>
          <p:cNvPr id="4" name="תמונה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84635" y="2653641"/>
            <a:ext cx="1540290" cy="1540290"/>
          </a:xfrm>
          <a:prstGeom prst="rect">
            <a:avLst/>
          </a:prstGeom>
        </p:spPr>
      </p:pic>
      <p:sp>
        <p:nvSpPr>
          <p:cNvPr id="6" name="Shape 132"/>
          <p:cNvSpPr txBox="1">
            <a:spLocks/>
          </p:cNvSpPr>
          <p:nvPr/>
        </p:nvSpPr>
        <p:spPr>
          <a:xfrm>
            <a:off x="818643" y="2415203"/>
            <a:ext cx="6964070" cy="87946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b="1" dirty="0" smtClean="0"/>
              <a:t>Diversity</a:t>
            </a:r>
            <a:r>
              <a:rPr lang="en-US" sz="2000" dirty="0" smtClean="0"/>
              <a:t>: Every other device has a different fingerprint. The more parameters that combine it – the better.</a:t>
            </a:r>
            <a:endParaRPr lang="en" sz="2000" dirty="0"/>
          </a:p>
        </p:txBody>
      </p:sp>
      <p:sp>
        <p:nvSpPr>
          <p:cNvPr id="7" name="Shape 132"/>
          <p:cNvSpPr txBox="1">
            <a:spLocks/>
          </p:cNvSpPr>
          <p:nvPr/>
        </p:nvSpPr>
        <p:spPr>
          <a:xfrm>
            <a:off x="818642" y="3623358"/>
            <a:ext cx="6801357" cy="114114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b="1" dirty="0" smtClean="0"/>
              <a:t>Stability</a:t>
            </a:r>
            <a:r>
              <a:rPr lang="en-US" sz="2000" dirty="0" smtClean="0"/>
              <a:t>: The fingerprint will remain the same for a lifetime. The less parameters that might change over time – the better.</a:t>
            </a:r>
            <a:endParaRPr lang="en" sz="2000" dirty="0"/>
          </a:p>
        </p:txBody>
      </p:sp>
    </p:spTree>
    <p:extLst>
      <p:ext uri="{BB962C8B-B14F-4D97-AF65-F5344CB8AC3E}">
        <p14:creationId xmlns:p14="http://schemas.microsoft.com/office/powerpoint/2010/main" val="3970402726"/>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r>
              <a:rPr lang="en" dirty="0"/>
              <a:t>Device FingerPrinting</a:t>
            </a:r>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hape 132"/>
          <p:cNvSpPr txBox="1">
            <a:spLocks/>
          </p:cNvSpPr>
          <p:nvPr/>
        </p:nvSpPr>
        <p:spPr>
          <a:xfrm>
            <a:off x="374248" y="1555574"/>
            <a:ext cx="8395502" cy="87946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Every fingerprinting method can be related to on of two approaches:</a:t>
            </a:r>
            <a:endParaRPr lang="en" sz="2000" dirty="0"/>
          </a:p>
        </p:txBody>
      </p:sp>
      <p:sp>
        <p:nvSpPr>
          <p:cNvPr id="9" name="Shape 132"/>
          <p:cNvSpPr txBox="1">
            <a:spLocks/>
          </p:cNvSpPr>
          <p:nvPr/>
        </p:nvSpPr>
        <p:spPr>
          <a:xfrm>
            <a:off x="374248" y="2341869"/>
            <a:ext cx="3998372" cy="4975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Passive:</a:t>
            </a:r>
            <a:endParaRPr lang="en" sz="2000" dirty="0"/>
          </a:p>
        </p:txBody>
      </p:sp>
      <p:sp>
        <p:nvSpPr>
          <p:cNvPr id="10" name="Shape 132"/>
          <p:cNvSpPr txBox="1">
            <a:spLocks/>
          </p:cNvSpPr>
          <p:nvPr/>
        </p:nvSpPr>
        <p:spPr>
          <a:xfrm>
            <a:off x="4683368" y="2341869"/>
            <a:ext cx="3998372" cy="49758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Active:</a:t>
            </a:r>
            <a:endParaRPr lang="en" sz="2000" dirty="0"/>
          </a:p>
        </p:txBody>
      </p:sp>
      <p:sp>
        <p:nvSpPr>
          <p:cNvPr id="12" name="Shape 132"/>
          <p:cNvSpPr txBox="1">
            <a:spLocks/>
          </p:cNvSpPr>
          <p:nvPr/>
        </p:nvSpPr>
        <p:spPr>
          <a:xfrm>
            <a:off x="4683368" y="2897460"/>
            <a:ext cx="3998372" cy="116654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Actively querying the device for responses and relevant information.</a:t>
            </a:r>
            <a:endParaRPr lang="en" sz="2000" dirty="0"/>
          </a:p>
        </p:txBody>
      </p:sp>
      <p:sp>
        <p:nvSpPr>
          <p:cNvPr id="13" name="Shape 132"/>
          <p:cNvSpPr txBox="1">
            <a:spLocks/>
          </p:cNvSpPr>
          <p:nvPr/>
        </p:nvSpPr>
        <p:spPr>
          <a:xfrm>
            <a:off x="374248" y="2903849"/>
            <a:ext cx="3998372" cy="175620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Passively pulling relevant classification data about TCP/IP configuration, OS type etc. </a:t>
            </a:r>
            <a:r>
              <a:rPr lang="en-US" sz="2000" dirty="0"/>
              <a:t>S</a:t>
            </a:r>
            <a:r>
              <a:rPr lang="en-US" sz="2000" dirty="0" smtClean="0"/>
              <a:t>niffing responses that the device generates.</a:t>
            </a:r>
            <a:endParaRPr lang="en" sz="2000" dirty="0"/>
          </a:p>
        </p:txBody>
      </p:sp>
      <p:grpSp>
        <p:nvGrpSpPr>
          <p:cNvPr id="14" name="Shape 448"/>
          <p:cNvGrpSpPr/>
          <p:nvPr/>
        </p:nvGrpSpPr>
        <p:grpSpPr>
          <a:xfrm>
            <a:off x="7207067" y="340393"/>
            <a:ext cx="1050282" cy="663857"/>
            <a:chOff x="3241525" y="3039450"/>
            <a:chExt cx="494600" cy="312625"/>
          </a:xfrm>
          <a:solidFill>
            <a:srgbClr val="BBE863"/>
          </a:solidFill>
        </p:grpSpPr>
        <p:sp>
          <p:nvSpPr>
            <p:cNvPr id="15" name="Shape 449"/>
            <p:cNvSpPr/>
            <p:nvPr/>
          </p:nvSpPr>
          <p:spPr>
            <a:xfrm>
              <a:off x="3241525" y="3039450"/>
              <a:ext cx="494600" cy="312625"/>
            </a:xfrm>
            <a:custGeom>
              <a:avLst/>
              <a:gdLst/>
              <a:ahLst/>
              <a:cxnLst/>
              <a:rect l="0" t="0" r="0" b="0"/>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6" name="Shape 450"/>
            <p:cNvSpPr/>
            <p:nvPr/>
          </p:nvSpPr>
          <p:spPr>
            <a:xfrm>
              <a:off x="3384400" y="3091350"/>
              <a:ext cx="208850" cy="208825"/>
            </a:xfrm>
            <a:custGeom>
              <a:avLst/>
              <a:gdLst/>
              <a:ahLst/>
              <a:cxnLst/>
              <a:rect l="0" t="0" r="0" b="0"/>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900995711"/>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r>
              <a:rPr lang="en" dirty="0"/>
              <a:t>Device FingerPrinting</a:t>
            </a:r>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hape 132"/>
          <p:cNvSpPr txBox="1">
            <a:spLocks/>
          </p:cNvSpPr>
          <p:nvPr/>
        </p:nvSpPr>
        <p:spPr>
          <a:xfrm>
            <a:off x="726012" y="1652021"/>
            <a:ext cx="3349799" cy="44143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G – Array of all ICS devices</a:t>
            </a:r>
            <a:endParaRPr lang="en" sz="2000" dirty="0"/>
          </a:p>
        </p:txBody>
      </p:sp>
      <p:pic>
        <p:nvPicPr>
          <p:cNvPr id="4" name="תמונה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65775" y="1553583"/>
            <a:ext cx="2654253" cy="2654253"/>
          </a:xfrm>
          <a:prstGeom prst="rect">
            <a:avLst/>
          </a:prstGeom>
        </p:spPr>
      </p:pic>
      <mc:AlternateContent xmlns:mc="http://schemas.openxmlformats.org/markup-compatibility/2006" xmlns:a14="http://schemas.microsoft.com/office/drawing/2010/main">
        <mc:Choice Requires="a14">
          <p:sp>
            <p:nvSpPr>
              <p:cNvPr id="6" name="Shape 132"/>
              <p:cNvSpPr txBox="1">
                <a:spLocks/>
              </p:cNvSpPr>
              <p:nvPr/>
            </p:nvSpPr>
            <p:spPr>
              <a:xfrm>
                <a:off x="726013" y="2151635"/>
                <a:ext cx="602338" cy="44143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𝐽</m:t>
                        </m:r>
                        <m:r>
                          <a:rPr lang="en-US" sz="2000" i="1">
                            <a:latin typeface="Cambria Math" panose="02040503050406030204" pitchFamily="18" charset="0"/>
                          </a:rPr>
                          <m:t>,</m:t>
                        </m:r>
                        <m:r>
                          <a:rPr lang="en-US" sz="2000" i="1">
                            <a:latin typeface="Cambria Math" panose="02040503050406030204" pitchFamily="18" charset="0"/>
                          </a:rPr>
                          <m:t>𝑘</m:t>
                        </m:r>
                      </m:sub>
                    </m:sSub>
                  </m:oMath>
                </a14:m>
                <a:r>
                  <a:rPr lang="en" sz="2000" dirty="0" smtClean="0"/>
                  <a:t> </a:t>
                </a:r>
                <a:endParaRPr lang="en" sz="2000" dirty="0"/>
              </a:p>
            </p:txBody>
          </p:sp>
        </mc:Choice>
        <mc:Fallback xmlns="">
          <p:sp>
            <p:nvSpPr>
              <p:cNvPr id="6" name="Shape 132"/>
              <p:cNvSpPr txBox="1">
                <a:spLocks noRot="1" noChangeAspect="1" noMove="1" noResize="1" noEditPoints="1" noAdjustHandles="1" noChangeArrowheads="1" noChangeShapeType="1" noTextEdit="1"/>
              </p:cNvSpPr>
              <p:nvPr/>
            </p:nvSpPr>
            <p:spPr>
              <a:xfrm>
                <a:off x="726013" y="2151635"/>
                <a:ext cx="602338" cy="441435"/>
              </a:xfrm>
              <a:prstGeom prst="rect">
                <a:avLst/>
              </a:prstGeom>
              <a:blipFill rotWithShape="0">
                <a:blip r:embed="rId4"/>
                <a:stretch>
                  <a:fillRect b="-15278"/>
                </a:stretch>
              </a:blipFill>
              <a:ln>
                <a:noFill/>
              </a:ln>
            </p:spPr>
            <p:txBody>
              <a:bodyPr/>
              <a:lstStyle/>
              <a:p>
                <a:r>
                  <a:rPr lang="he-IL">
                    <a:noFill/>
                  </a:rPr>
                  <a:t> </a:t>
                </a:r>
              </a:p>
            </p:txBody>
          </p:sp>
        </mc:Fallback>
      </mc:AlternateContent>
      <p:sp>
        <p:nvSpPr>
          <p:cNvPr id="7" name="Shape 132"/>
          <p:cNvSpPr txBox="1">
            <a:spLocks/>
          </p:cNvSpPr>
          <p:nvPr/>
        </p:nvSpPr>
        <p:spPr>
          <a:xfrm>
            <a:off x="1374743" y="2151635"/>
            <a:ext cx="3221971" cy="44143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Where j is the vendor and k is the model</a:t>
            </a:r>
            <a:endParaRPr lang="en" sz="2000" dirty="0"/>
          </a:p>
        </p:txBody>
      </p:sp>
      <p:sp>
        <p:nvSpPr>
          <p:cNvPr id="9" name="Shape 132"/>
          <p:cNvSpPr txBox="1">
            <a:spLocks/>
          </p:cNvSpPr>
          <p:nvPr/>
        </p:nvSpPr>
        <p:spPr>
          <a:xfrm>
            <a:off x="726013" y="2935383"/>
            <a:ext cx="5106376" cy="44143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Given observations set, O</a:t>
            </a:r>
            <a:r>
              <a:rPr lang="en-US" sz="800" dirty="0" smtClean="0"/>
              <a:t>i</a:t>
            </a:r>
            <a:r>
              <a:rPr lang="en-US" sz="2000" dirty="0" smtClean="0"/>
              <a:t> of each device </a:t>
            </a:r>
            <a:r>
              <a:rPr lang="en-US" sz="2000" dirty="0" err="1" smtClean="0"/>
              <a:t>i</a:t>
            </a:r>
            <a:endParaRPr lang="en" sz="2000" dirty="0"/>
          </a:p>
        </p:txBody>
      </p:sp>
      <p:sp>
        <p:nvSpPr>
          <p:cNvPr id="10" name="Shape 132"/>
          <p:cNvSpPr txBox="1">
            <a:spLocks/>
          </p:cNvSpPr>
          <p:nvPr/>
        </p:nvSpPr>
        <p:spPr>
          <a:xfrm>
            <a:off x="726013" y="4082723"/>
            <a:ext cx="5106376" cy="44143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Determine what            O</a:t>
            </a:r>
            <a:r>
              <a:rPr lang="en-US" sz="1050" dirty="0" smtClean="0"/>
              <a:t>i </a:t>
            </a:r>
            <a:r>
              <a:rPr lang="en-US" sz="2000" dirty="0" smtClean="0"/>
              <a:t> is</a:t>
            </a:r>
            <a:endParaRPr lang="en" sz="2000" dirty="0"/>
          </a:p>
        </p:txBody>
      </p:sp>
      <mc:AlternateContent xmlns:mc="http://schemas.openxmlformats.org/markup-compatibility/2006" xmlns:a14="http://schemas.microsoft.com/office/drawing/2010/main">
        <mc:Choice Requires="a14">
          <p:sp>
            <p:nvSpPr>
              <p:cNvPr id="12" name="Shape 132"/>
              <p:cNvSpPr txBox="1">
                <a:spLocks/>
              </p:cNvSpPr>
              <p:nvPr/>
            </p:nvSpPr>
            <p:spPr>
              <a:xfrm>
                <a:off x="2744944" y="4080669"/>
                <a:ext cx="602338" cy="44143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𝐽</m:t>
                        </m:r>
                        <m:r>
                          <a:rPr lang="en-US" sz="2000" i="1">
                            <a:latin typeface="Cambria Math" panose="02040503050406030204" pitchFamily="18" charset="0"/>
                          </a:rPr>
                          <m:t>,</m:t>
                        </m:r>
                        <m:r>
                          <a:rPr lang="en-US" sz="2000" i="1">
                            <a:latin typeface="Cambria Math" panose="02040503050406030204" pitchFamily="18" charset="0"/>
                          </a:rPr>
                          <m:t>𝑘</m:t>
                        </m:r>
                      </m:sub>
                    </m:sSub>
                  </m:oMath>
                </a14:m>
                <a:r>
                  <a:rPr lang="en" sz="2000" dirty="0" smtClean="0"/>
                  <a:t> </a:t>
                </a:r>
                <a:endParaRPr lang="en" sz="2000" dirty="0"/>
              </a:p>
            </p:txBody>
          </p:sp>
        </mc:Choice>
        <mc:Fallback xmlns="">
          <p:sp>
            <p:nvSpPr>
              <p:cNvPr id="12" name="Shape 132"/>
              <p:cNvSpPr txBox="1">
                <a:spLocks noRot="1" noChangeAspect="1" noMove="1" noResize="1" noEditPoints="1" noAdjustHandles="1" noChangeArrowheads="1" noChangeShapeType="1" noTextEdit="1"/>
              </p:cNvSpPr>
              <p:nvPr/>
            </p:nvSpPr>
            <p:spPr>
              <a:xfrm>
                <a:off x="2744944" y="4080669"/>
                <a:ext cx="602338" cy="441435"/>
              </a:xfrm>
              <a:prstGeom prst="rect">
                <a:avLst/>
              </a:prstGeom>
              <a:blipFill rotWithShape="0">
                <a:blip r:embed="rId5"/>
                <a:stretch>
                  <a:fillRect b="-15068"/>
                </a:stretch>
              </a:blipFill>
              <a:ln>
                <a:noFill/>
              </a:ln>
            </p:spPr>
            <p:txBody>
              <a:bodyPr/>
              <a:lstStyle/>
              <a:p>
                <a:r>
                  <a:rPr lang="he-IL">
                    <a:noFill/>
                  </a:rPr>
                  <a:t> </a:t>
                </a:r>
              </a:p>
            </p:txBody>
          </p:sp>
        </mc:Fallback>
      </mc:AlternateContent>
      <p:sp>
        <p:nvSpPr>
          <p:cNvPr id="3" name="חץ ימינה 2"/>
          <p:cNvSpPr/>
          <p:nvPr/>
        </p:nvSpPr>
        <p:spPr>
          <a:xfrm rot="5400000">
            <a:off x="2168136" y="3629251"/>
            <a:ext cx="478822" cy="323415"/>
          </a:xfrm>
          <a:prstGeom prst="rightArrow">
            <a:avLst/>
          </a:prstGeom>
          <a:solidFill>
            <a:srgbClr val="2ABBAD"/>
          </a:solidFill>
          <a:ln>
            <a:solidFill>
              <a:srgbClr val="2ABBAD"/>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21725434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7" grpId="0"/>
      <p:bldP spid="9" grpId="0"/>
      <p:bldP spid="10" grpId="0"/>
      <p:bldP spid="12"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Cyber Physical Systems</a:t>
            </a:r>
            <a:endParaRPr lang="en" dirty="0"/>
          </a:p>
        </p:txBody>
      </p:sp>
      <p:sp>
        <p:nvSpPr>
          <p:cNvPr id="126" name="Shape 126"/>
          <p:cNvSpPr txBox="1">
            <a:spLocks noGrp="1"/>
          </p:cNvSpPr>
          <p:nvPr>
            <p:ph type="body" idx="1"/>
          </p:nvPr>
        </p:nvSpPr>
        <p:spPr>
          <a:xfrm>
            <a:off x="886650" y="1816201"/>
            <a:ext cx="7797863" cy="3327299"/>
          </a:xfrm>
          <a:prstGeom prst="rect">
            <a:avLst/>
          </a:prstGeom>
        </p:spPr>
        <p:txBody>
          <a:bodyPr lIns="91425" tIns="91425" rIns="91425" bIns="91425" anchor="t" anchorCtr="0">
            <a:noAutofit/>
          </a:bodyPr>
          <a:lstStyle/>
          <a:p>
            <a:pPr marL="228600" lvl="0" rtl="0">
              <a:spcBef>
                <a:spcPts val="0"/>
              </a:spcBef>
              <a:buNone/>
            </a:pPr>
            <a:r>
              <a:rPr lang="en" dirty="0" smtClean="0"/>
              <a:t>Systems composed of physical objects that are monitored or controlled by computer based objects.</a:t>
            </a:r>
            <a:br>
              <a:rPr lang="en" dirty="0" smtClean="0"/>
            </a:br>
            <a:r>
              <a:rPr lang="en" dirty="0" smtClean="0"/>
              <a:t/>
            </a:r>
            <a:br>
              <a:rPr lang="en" dirty="0" smtClean="0"/>
            </a:br>
            <a:r>
              <a:rPr lang="en" dirty="0" smtClean="0"/>
              <a:t>IoT with a stronger connection between the physical and the computational objects.</a:t>
            </a:r>
            <a:endParaRPr lang="en" dirty="0"/>
          </a:p>
        </p:txBody>
      </p:sp>
    </p:spTree>
    <p:extLst>
      <p:ext uri="{BB962C8B-B14F-4D97-AF65-F5344CB8AC3E}">
        <p14:creationId xmlns:p14="http://schemas.microsoft.com/office/powerpoint/2010/main" val="4168161771"/>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243555" y="379288"/>
            <a:ext cx="7370699" cy="857400"/>
          </a:xfrm>
          <a:prstGeom prst="rect">
            <a:avLst/>
          </a:prstGeom>
        </p:spPr>
        <p:txBody>
          <a:bodyPr lIns="91425" tIns="91425" rIns="91425" bIns="91425" anchor="t" anchorCtr="0">
            <a:noAutofit/>
          </a:bodyPr>
          <a:lstStyle/>
          <a:p>
            <a:r>
              <a:rPr lang="en" dirty="0" smtClean="0"/>
              <a:t>FingerPrinting </a:t>
            </a:r>
            <a:r>
              <a:rPr lang="en" sz="1600" dirty="0" smtClean="0"/>
              <a:t>Tagging info Gathering</a:t>
            </a:r>
            <a:endParaRPr lang="en"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hape 132"/>
          <p:cNvSpPr txBox="1">
            <a:spLocks/>
          </p:cNvSpPr>
          <p:nvPr/>
        </p:nvSpPr>
        <p:spPr>
          <a:xfrm>
            <a:off x="320487" y="1272842"/>
            <a:ext cx="2357222" cy="4561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Three Approaches:</a:t>
            </a:r>
            <a:endParaRPr lang="en" sz="2000" dirty="0"/>
          </a:p>
        </p:txBody>
      </p:sp>
      <p:grpSp>
        <p:nvGrpSpPr>
          <p:cNvPr id="13" name="Shape 546"/>
          <p:cNvGrpSpPr/>
          <p:nvPr/>
        </p:nvGrpSpPr>
        <p:grpSpPr>
          <a:xfrm>
            <a:off x="4030261" y="2005946"/>
            <a:ext cx="1233897" cy="1121463"/>
            <a:chOff x="4562200" y="4968250"/>
            <a:chExt cx="549550" cy="499475"/>
          </a:xfrm>
          <a:solidFill>
            <a:schemeClr val="bg1"/>
          </a:solidFill>
        </p:grpSpPr>
        <p:sp>
          <p:nvSpPr>
            <p:cNvPr id="14" name="Shape 547"/>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15" name="Shape 548"/>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16" name="Shape 549"/>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17" name="Shape 550"/>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18" name="Shape 551"/>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grpSp>
      <p:grpSp>
        <p:nvGrpSpPr>
          <p:cNvPr id="19" name="Shape 546"/>
          <p:cNvGrpSpPr/>
          <p:nvPr/>
        </p:nvGrpSpPr>
        <p:grpSpPr>
          <a:xfrm>
            <a:off x="630594" y="2030810"/>
            <a:ext cx="1233897" cy="1121463"/>
            <a:chOff x="4562200" y="4968250"/>
            <a:chExt cx="549550" cy="499475"/>
          </a:xfrm>
          <a:solidFill>
            <a:schemeClr val="tx1"/>
          </a:solidFill>
        </p:grpSpPr>
        <p:sp>
          <p:nvSpPr>
            <p:cNvPr id="20" name="Shape 547"/>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1" name="Shape 548"/>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2" name="Shape 549"/>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3" name="Shape 550"/>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4" name="Shape 551"/>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grpFill/>
            <a:ln>
              <a:noFill/>
            </a:ln>
          </p:spPr>
          <p:txBody>
            <a:bodyPr lIns="91425" tIns="91425" rIns="91425" bIns="91425" anchor="ctr" anchorCtr="0">
              <a:noAutofit/>
            </a:bodyPr>
            <a:lstStyle/>
            <a:p>
              <a:pPr lvl="0">
                <a:spcBef>
                  <a:spcPts val="0"/>
                </a:spcBef>
                <a:buNone/>
              </a:pPr>
              <a:endParaRPr/>
            </a:p>
          </p:txBody>
        </p:sp>
      </p:grpSp>
      <p:grpSp>
        <p:nvGrpSpPr>
          <p:cNvPr id="25" name="Shape 546"/>
          <p:cNvGrpSpPr/>
          <p:nvPr/>
        </p:nvGrpSpPr>
        <p:grpSpPr>
          <a:xfrm>
            <a:off x="6890377" y="2005946"/>
            <a:ext cx="1233897" cy="1121463"/>
            <a:chOff x="4562200" y="4968250"/>
            <a:chExt cx="549550" cy="499475"/>
          </a:xfrm>
          <a:solidFill>
            <a:schemeClr val="bg1">
              <a:lumMod val="65000"/>
            </a:schemeClr>
          </a:solidFill>
        </p:grpSpPr>
        <p:sp>
          <p:nvSpPr>
            <p:cNvPr id="26" name="Shape 547"/>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27" name="Shape 548"/>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28" name="Shape 549"/>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29" name="Shape 550"/>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30" name="Shape 551"/>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grpSp>
      <p:sp>
        <p:nvSpPr>
          <p:cNvPr id="31" name="Shape 132"/>
          <p:cNvSpPr txBox="1">
            <a:spLocks/>
          </p:cNvSpPr>
          <p:nvPr/>
        </p:nvSpPr>
        <p:spPr>
          <a:xfrm>
            <a:off x="320487" y="3318171"/>
            <a:ext cx="1995475" cy="3317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400" dirty="0" smtClean="0"/>
              <a:t>Data samples usage</a:t>
            </a:r>
            <a:endParaRPr lang="en" sz="1400" dirty="0"/>
          </a:p>
        </p:txBody>
      </p:sp>
      <p:sp>
        <p:nvSpPr>
          <p:cNvPr id="32" name="Shape 132"/>
          <p:cNvSpPr txBox="1">
            <a:spLocks/>
          </p:cNvSpPr>
          <p:nvPr/>
        </p:nvSpPr>
        <p:spPr>
          <a:xfrm>
            <a:off x="262097" y="3706929"/>
            <a:ext cx="1995475" cy="3317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400" dirty="0" smtClean="0"/>
              <a:t>Long collecting period</a:t>
            </a:r>
            <a:endParaRPr lang="en" sz="1400" dirty="0"/>
          </a:p>
        </p:txBody>
      </p:sp>
      <p:sp>
        <p:nvSpPr>
          <p:cNvPr id="33" name="Shape 132"/>
          <p:cNvSpPr txBox="1">
            <a:spLocks/>
          </p:cNvSpPr>
          <p:nvPr/>
        </p:nvSpPr>
        <p:spPr>
          <a:xfrm>
            <a:off x="262097" y="4074879"/>
            <a:ext cx="2729003" cy="3317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400" dirty="0" smtClean="0"/>
              <a:t>No need of knowing the device </a:t>
            </a:r>
            <a:endParaRPr lang="en" sz="1400" dirty="0"/>
          </a:p>
        </p:txBody>
      </p:sp>
      <p:sp>
        <p:nvSpPr>
          <p:cNvPr id="34" name="Shape 132"/>
          <p:cNvSpPr txBox="1">
            <a:spLocks/>
          </p:cNvSpPr>
          <p:nvPr/>
        </p:nvSpPr>
        <p:spPr>
          <a:xfrm>
            <a:off x="320487" y="4474576"/>
            <a:ext cx="1995475" cy="3317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400" dirty="0" smtClean="0"/>
              <a:t>Most common so far</a:t>
            </a:r>
            <a:endParaRPr lang="en" sz="1400" dirty="0"/>
          </a:p>
        </p:txBody>
      </p:sp>
      <p:sp>
        <p:nvSpPr>
          <p:cNvPr id="35" name="Shape 132"/>
          <p:cNvSpPr txBox="1">
            <a:spLocks/>
          </p:cNvSpPr>
          <p:nvPr/>
        </p:nvSpPr>
        <p:spPr>
          <a:xfrm>
            <a:off x="3410733" y="3340840"/>
            <a:ext cx="2638565" cy="3317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400" dirty="0" smtClean="0"/>
              <a:t>Dynamic model of the device</a:t>
            </a:r>
            <a:endParaRPr lang="en" sz="1400" dirty="0"/>
          </a:p>
        </p:txBody>
      </p:sp>
      <p:sp>
        <p:nvSpPr>
          <p:cNvPr id="36" name="Shape 132"/>
          <p:cNvSpPr txBox="1">
            <a:spLocks/>
          </p:cNvSpPr>
          <p:nvPr/>
        </p:nvSpPr>
        <p:spPr>
          <a:xfrm>
            <a:off x="3410732" y="3651551"/>
            <a:ext cx="2638565" cy="3317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400" dirty="0" smtClean="0"/>
              <a:t>According to: Source code,</a:t>
            </a:r>
            <a:endParaRPr lang="en" sz="1400" dirty="0"/>
          </a:p>
        </p:txBody>
      </p:sp>
      <p:sp>
        <p:nvSpPr>
          <p:cNvPr id="37" name="Shape 132"/>
          <p:cNvSpPr txBox="1">
            <a:spLocks/>
          </p:cNvSpPr>
          <p:nvPr/>
        </p:nvSpPr>
        <p:spPr>
          <a:xfrm>
            <a:off x="3410732" y="4074879"/>
            <a:ext cx="2638565" cy="3317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400" dirty="0" smtClean="0"/>
              <a:t>CAD info, physical measures etc.</a:t>
            </a:r>
            <a:endParaRPr lang="en" sz="1400" dirty="0"/>
          </a:p>
        </p:txBody>
      </p:sp>
      <p:sp>
        <p:nvSpPr>
          <p:cNvPr id="38" name="Shape 132"/>
          <p:cNvSpPr txBox="1">
            <a:spLocks/>
          </p:cNvSpPr>
          <p:nvPr/>
        </p:nvSpPr>
        <p:spPr>
          <a:xfrm>
            <a:off x="6532328" y="3318171"/>
            <a:ext cx="1974580" cy="53050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400" dirty="0" smtClean="0"/>
              <a:t>Black &amp; White boxes mixture.</a:t>
            </a:r>
            <a:endParaRPr lang="en" sz="1400" dirty="0"/>
          </a:p>
        </p:txBody>
      </p:sp>
    </p:spTree>
    <p:extLst>
      <p:ext uri="{BB962C8B-B14F-4D97-AF65-F5344CB8AC3E}">
        <p14:creationId xmlns:p14="http://schemas.microsoft.com/office/powerpoint/2010/main" val="420462314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ctrTitle"/>
          </p:nvPr>
        </p:nvSpPr>
        <p:spPr>
          <a:xfrm>
            <a:off x="1815375" y="1995357"/>
            <a:ext cx="5513100" cy="741538"/>
          </a:xfrm>
          <a:prstGeom prst="rect">
            <a:avLst/>
          </a:prstGeom>
        </p:spPr>
        <p:txBody>
          <a:bodyPr lIns="91425" tIns="91425" rIns="91425" bIns="91425" anchor="b" anchorCtr="0">
            <a:noAutofit/>
          </a:bodyPr>
          <a:lstStyle/>
          <a:p>
            <a:pPr lvl="0" rtl="0">
              <a:spcBef>
                <a:spcPts val="0"/>
              </a:spcBef>
              <a:buNone/>
            </a:pPr>
            <a:r>
              <a:rPr lang="en-US" dirty="0" smtClean="0"/>
              <a:t>The Proposed Methods</a:t>
            </a:r>
            <a:endParaRPr lang="en" dirty="0"/>
          </a:p>
        </p:txBody>
      </p:sp>
      <p:sp>
        <p:nvSpPr>
          <p:cNvPr id="115" name="Shape 115"/>
          <p:cNvSpPr txBox="1">
            <a:spLocks noGrp="1"/>
          </p:cNvSpPr>
          <p:nvPr>
            <p:ph type="subTitle" idx="1"/>
          </p:nvPr>
        </p:nvSpPr>
        <p:spPr>
          <a:xfrm>
            <a:off x="1217328" y="2736895"/>
            <a:ext cx="6709193" cy="784799"/>
          </a:xfrm>
          <a:prstGeom prst="rect">
            <a:avLst/>
          </a:prstGeom>
        </p:spPr>
        <p:txBody>
          <a:bodyPr lIns="91425" tIns="91425" rIns="91425" bIns="91425" anchor="t" anchorCtr="0">
            <a:noAutofit/>
          </a:bodyPr>
          <a:lstStyle/>
          <a:p>
            <a:pPr lvl="0"/>
            <a:r>
              <a:rPr lang="en-US" dirty="0" smtClean="0"/>
              <a:t>Two ICS Oriented Device </a:t>
            </a:r>
            <a:r>
              <a:rPr lang="en-US" dirty="0" err="1" smtClean="0"/>
              <a:t>FingerPrinting</a:t>
            </a:r>
            <a:r>
              <a:rPr lang="en-US" dirty="0" smtClean="0"/>
              <a:t> Proposed Methods</a:t>
            </a:r>
            <a:endParaRPr lang="en" dirty="0"/>
          </a:p>
        </p:txBody>
      </p:sp>
    </p:spTree>
    <p:extLst>
      <p:ext uri="{BB962C8B-B14F-4D97-AF65-F5344CB8AC3E}">
        <p14:creationId xmlns:p14="http://schemas.microsoft.com/office/powerpoint/2010/main" val="3561749899"/>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 dirty="0" smtClean="0"/>
              <a:t>Two </a:t>
            </a:r>
            <a:r>
              <a:rPr lang="en-US" dirty="0" smtClean="0"/>
              <a:t>Proposed Methods Overview</a:t>
            </a:r>
            <a:endParaRPr lang="en" dirty="0"/>
          </a:p>
        </p:txBody>
      </p:sp>
      <p:sp>
        <p:nvSpPr>
          <p:cNvPr id="10" name="Shape 132"/>
          <p:cNvSpPr txBox="1">
            <a:spLocks/>
          </p:cNvSpPr>
          <p:nvPr/>
        </p:nvSpPr>
        <p:spPr>
          <a:xfrm>
            <a:off x="638517" y="1620346"/>
            <a:ext cx="5538375"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Cross Layer Resoponse Time Fingerprinting </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Shape 132"/>
          <p:cNvSpPr txBox="1">
            <a:spLocks/>
          </p:cNvSpPr>
          <p:nvPr/>
        </p:nvSpPr>
        <p:spPr>
          <a:xfrm>
            <a:off x="5019100" y="2469721"/>
            <a:ext cx="3964263" cy="98897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600" dirty="0" smtClean="0"/>
              <a:t>Calculate the response time between the application and transport layers in order to manufacture an accurate signature.</a:t>
            </a:r>
            <a:endParaRPr lang="en" sz="1600" dirty="0"/>
          </a:p>
        </p:txBody>
      </p:sp>
      <p:grpSp>
        <p:nvGrpSpPr>
          <p:cNvPr id="20" name="Shape 317"/>
          <p:cNvGrpSpPr/>
          <p:nvPr/>
        </p:nvGrpSpPr>
        <p:grpSpPr>
          <a:xfrm>
            <a:off x="7522209" y="202311"/>
            <a:ext cx="683262" cy="807824"/>
            <a:chOff x="4636075" y="261925"/>
            <a:chExt cx="401800" cy="475050"/>
          </a:xfrm>
          <a:solidFill>
            <a:srgbClr val="BBE863"/>
          </a:solidFill>
        </p:grpSpPr>
        <p:sp>
          <p:nvSpPr>
            <p:cNvPr id="21" name="Shape 318"/>
            <p:cNvSpPr/>
            <p:nvPr/>
          </p:nvSpPr>
          <p:spPr>
            <a:xfrm>
              <a:off x="4665400" y="326650"/>
              <a:ext cx="372475" cy="97100"/>
            </a:xfrm>
            <a:custGeom>
              <a:avLst/>
              <a:gdLst/>
              <a:ahLst/>
              <a:cxnLst/>
              <a:rect l="0" t="0" r="0" b="0"/>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2" name="Shape 319"/>
            <p:cNvSpPr/>
            <p:nvPr/>
          </p:nvSpPr>
          <p:spPr>
            <a:xfrm>
              <a:off x="4636075" y="438375"/>
              <a:ext cx="372475" cy="97125"/>
            </a:xfrm>
            <a:custGeom>
              <a:avLst/>
              <a:gdLst/>
              <a:ahLst/>
              <a:cxnLst/>
              <a:rect l="0" t="0" r="0" b="0"/>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3" name="Shape 320"/>
            <p:cNvSpPr/>
            <p:nvPr/>
          </p:nvSpPr>
          <p:spPr>
            <a:xfrm>
              <a:off x="4814975" y="261925"/>
              <a:ext cx="44000" cy="50100"/>
            </a:xfrm>
            <a:custGeom>
              <a:avLst/>
              <a:gdLst/>
              <a:ahLst/>
              <a:cxnLst/>
              <a:rect l="0" t="0" r="0" b="0"/>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4" name="Shape 321"/>
            <p:cNvSpPr/>
            <p:nvPr/>
          </p:nvSpPr>
          <p:spPr>
            <a:xfrm>
              <a:off x="4814975" y="550125"/>
              <a:ext cx="44000" cy="186850"/>
            </a:xfrm>
            <a:custGeom>
              <a:avLst/>
              <a:gdLst/>
              <a:ahLst/>
              <a:cxnLst/>
              <a:rect l="0" t="0" r="0" b="0"/>
              <a:pathLst>
                <a:path w="1760" h="7474" extrusionOk="0">
                  <a:moveTo>
                    <a:pt x="1" y="0"/>
                  </a:moveTo>
                  <a:lnTo>
                    <a:pt x="1" y="7474"/>
                  </a:lnTo>
                  <a:lnTo>
                    <a:pt x="1759" y="7474"/>
                  </a:lnTo>
                  <a:lnTo>
                    <a:pt x="1759" y="0"/>
                  </a:lnTo>
                  <a:close/>
                </a:path>
              </a:pathLst>
            </a:custGeom>
            <a:grpFill/>
            <a:ln>
              <a:noFill/>
            </a:ln>
          </p:spPr>
          <p:txBody>
            <a:bodyPr lIns="91425" tIns="91425" rIns="91425" bIns="91425" anchor="ctr" anchorCtr="0">
              <a:noAutofit/>
            </a:bodyPr>
            <a:lstStyle/>
            <a:p>
              <a:pPr lvl="0">
                <a:spcBef>
                  <a:spcPts val="0"/>
                </a:spcBef>
                <a:buNone/>
              </a:pPr>
              <a:endParaRPr/>
            </a:p>
          </p:txBody>
        </p:sp>
      </p:grpSp>
      <p:pic>
        <p:nvPicPr>
          <p:cNvPr id="25" name="תמונה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06" y="2384407"/>
            <a:ext cx="3935035" cy="2241818"/>
          </a:xfrm>
          <a:prstGeom prst="rect">
            <a:avLst/>
          </a:prstGeom>
        </p:spPr>
      </p:pic>
      <p:sp>
        <p:nvSpPr>
          <p:cNvPr id="26" name="Shape 132"/>
          <p:cNvSpPr txBox="1">
            <a:spLocks/>
          </p:cNvSpPr>
          <p:nvPr/>
        </p:nvSpPr>
        <p:spPr>
          <a:xfrm>
            <a:off x="5019100" y="2502482"/>
            <a:ext cx="3326493" cy="4617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600" dirty="0" smtClean="0"/>
              <a:t>Two sequential packets from the same source to the same destination – </a:t>
            </a:r>
            <a:r>
              <a:rPr lang="en-US" sz="1600" dirty="0" err="1" smtClean="0"/>
              <a:t>RTT</a:t>
            </a:r>
            <a:r>
              <a:rPr lang="en-US" sz="1600" dirty="0" smtClean="0"/>
              <a:t> </a:t>
            </a:r>
            <a:r>
              <a:rPr lang="en-US" sz="1600" dirty="0" err="1" smtClean="0"/>
              <a:t>intipendent</a:t>
            </a:r>
            <a:r>
              <a:rPr lang="en-US" sz="1600" dirty="0" smtClean="0"/>
              <a:t>.</a:t>
            </a:r>
            <a:endParaRPr lang="en" sz="1600" dirty="0"/>
          </a:p>
        </p:txBody>
      </p:sp>
    </p:spTree>
    <p:extLst>
      <p:ext uri="{BB962C8B-B14F-4D97-AF65-F5344CB8AC3E}">
        <p14:creationId xmlns:p14="http://schemas.microsoft.com/office/powerpoint/2010/main" val="242962953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 dirty="0" smtClean="0"/>
              <a:t>Two </a:t>
            </a:r>
            <a:r>
              <a:rPr lang="en-US" dirty="0" smtClean="0"/>
              <a:t>Proposed Methods Overview</a:t>
            </a:r>
            <a:endParaRPr lang="en"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Shape 132"/>
          <p:cNvSpPr txBox="1">
            <a:spLocks/>
          </p:cNvSpPr>
          <p:nvPr/>
        </p:nvSpPr>
        <p:spPr>
          <a:xfrm>
            <a:off x="422394" y="1471508"/>
            <a:ext cx="3539770"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Physical Fingerprinting</a:t>
            </a:r>
            <a:endParaRPr lang="en" sz="2000" dirty="0"/>
          </a:p>
        </p:txBody>
      </p:sp>
      <p:sp>
        <p:nvSpPr>
          <p:cNvPr id="12" name="Shape 132"/>
          <p:cNvSpPr txBox="1">
            <a:spLocks/>
          </p:cNvSpPr>
          <p:nvPr/>
        </p:nvSpPr>
        <p:spPr>
          <a:xfrm>
            <a:off x="5346895" y="2495059"/>
            <a:ext cx="3537613" cy="7918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600" dirty="0" smtClean="0"/>
              <a:t>Calculates the </a:t>
            </a:r>
            <a:r>
              <a:rPr lang="en-US" sz="1600" dirty="0" err="1" smtClean="0"/>
              <a:t>IED’s</a:t>
            </a:r>
            <a:r>
              <a:rPr lang="en-US" sz="1600" dirty="0" smtClean="0"/>
              <a:t> response time from the moment it got a command and until it replies back.</a:t>
            </a:r>
            <a:endParaRPr lang="en" sz="1600" dirty="0"/>
          </a:p>
        </p:txBody>
      </p:sp>
      <p:grpSp>
        <p:nvGrpSpPr>
          <p:cNvPr id="20" name="Shape 317"/>
          <p:cNvGrpSpPr/>
          <p:nvPr/>
        </p:nvGrpSpPr>
        <p:grpSpPr>
          <a:xfrm>
            <a:off x="7522209" y="202311"/>
            <a:ext cx="683262" cy="807824"/>
            <a:chOff x="4636075" y="261925"/>
            <a:chExt cx="401800" cy="475050"/>
          </a:xfrm>
          <a:solidFill>
            <a:srgbClr val="BBE863"/>
          </a:solidFill>
        </p:grpSpPr>
        <p:sp>
          <p:nvSpPr>
            <p:cNvPr id="21" name="Shape 318"/>
            <p:cNvSpPr/>
            <p:nvPr/>
          </p:nvSpPr>
          <p:spPr>
            <a:xfrm>
              <a:off x="4665400" y="326650"/>
              <a:ext cx="372475" cy="97100"/>
            </a:xfrm>
            <a:custGeom>
              <a:avLst/>
              <a:gdLst/>
              <a:ahLst/>
              <a:cxnLst/>
              <a:rect l="0" t="0" r="0" b="0"/>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2" name="Shape 319"/>
            <p:cNvSpPr/>
            <p:nvPr/>
          </p:nvSpPr>
          <p:spPr>
            <a:xfrm>
              <a:off x="4636075" y="438375"/>
              <a:ext cx="372475" cy="97125"/>
            </a:xfrm>
            <a:custGeom>
              <a:avLst/>
              <a:gdLst/>
              <a:ahLst/>
              <a:cxnLst/>
              <a:rect l="0" t="0" r="0" b="0"/>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3" name="Shape 320"/>
            <p:cNvSpPr/>
            <p:nvPr/>
          </p:nvSpPr>
          <p:spPr>
            <a:xfrm>
              <a:off x="4814975" y="261925"/>
              <a:ext cx="44000" cy="50100"/>
            </a:xfrm>
            <a:custGeom>
              <a:avLst/>
              <a:gdLst/>
              <a:ahLst/>
              <a:cxnLst/>
              <a:rect l="0" t="0" r="0" b="0"/>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4" name="Shape 321"/>
            <p:cNvSpPr/>
            <p:nvPr/>
          </p:nvSpPr>
          <p:spPr>
            <a:xfrm>
              <a:off x="4814975" y="550125"/>
              <a:ext cx="44000" cy="186850"/>
            </a:xfrm>
            <a:custGeom>
              <a:avLst/>
              <a:gdLst/>
              <a:ahLst/>
              <a:cxnLst/>
              <a:rect l="0" t="0" r="0" b="0"/>
              <a:pathLst>
                <a:path w="1760" h="7474" extrusionOk="0">
                  <a:moveTo>
                    <a:pt x="1" y="0"/>
                  </a:moveTo>
                  <a:lnTo>
                    <a:pt x="1" y="7474"/>
                  </a:lnTo>
                  <a:lnTo>
                    <a:pt x="1759" y="7474"/>
                  </a:lnTo>
                  <a:lnTo>
                    <a:pt x="1759" y="0"/>
                  </a:lnTo>
                  <a:close/>
                </a:path>
              </a:pathLst>
            </a:custGeom>
            <a:grpFill/>
            <a:ln>
              <a:noFill/>
            </a:ln>
          </p:spPr>
          <p:txBody>
            <a:bodyPr lIns="91425" tIns="91425" rIns="91425" bIns="91425" anchor="ctr" anchorCtr="0">
              <a:noAutofit/>
            </a:bodyPr>
            <a:lstStyle/>
            <a:p>
              <a:pPr lvl="0">
                <a:spcBef>
                  <a:spcPts val="0"/>
                </a:spcBef>
                <a:buNone/>
              </a:pPr>
              <a:endParaRPr/>
            </a:p>
          </p:txBody>
        </p:sp>
      </p:grpSp>
      <p:pic>
        <p:nvPicPr>
          <p:cNvPr id="13" name="תמונה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94" y="2327083"/>
            <a:ext cx="4430980" cy="2557996"/>
          </a:xfrm>
          <a:prstGeom prst="rect">
            <a:avLst/>
          </a:prstGeom>
        </p:spPr>
      </p:pic>
    </p:spTree>
    <p:extLst>
      <p:ext uri="{BB962C8B-B14F-4D97-AF65-F5344CB8AC3E}">
        <p14:creationId xmlns:p14="http://schemas.microsoft.com/office/powerpoint/2010/main" val="2949989374"/>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CLRT </a:t>
            </a:r>
            <a:r>
              <a:rPr lang="en-US" sz="1800" dirty="0" smtClean="0"/>
              <a:t>Theory</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Shape 132"/>
          <p:cNvSpPr txBox="1">
            <a:spLocks/>
          </p:cNvSpPr>
          <p:nvPr/>
        </p:nvSpPr>
        <p:spPr>
          <a:xfrm>
            <a:off x="318875" y="2154008"/>
            <a:ext cx="713434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2000" dirty="0" err="1" smtClean="0"/>
              <a:t>IEDs</a:t>
            </a:r>
            <a:r>
              <a:rPr lang="en-US" sz="2000" dirty="0" smtClean="0"/>
              <a:t> designs in ICS are very simple and meant for one task</a:t>
            </a:r>
            <a:endParaRPr lang="en" sz="2000"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235" y="2868555"/>
            <a:ext cx="1857619" cy="1337486"/>
          </a:xfrm>
          <a:prstGeom prst="rect">
            <a:avLst/>
          </a:prstGeom>
        </p:spPr>
      </p:pic>
      <p:sp>
        <p:nvSpPr>
          <p:cNvPr id="12" name="Shape 132"/>
          <p:cNvSpPr txBox="1">
            <a:spLocks/>
          </p:cNvSpPr>
          <p:nvPr/>
        </p:nvSpPr>
        <p:spPr>
          <a:xfrm>
            <a:off x="318875" y="3009583"/>
            <a:ext cx="713434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Low computational power with lower use of it.</a:t>
            </a:r>
            <a:endParaRPr lang="en" sz="2000" dirty="0"/>
          </a:p>
        </p:txBody>
      </p:sp>
      <p:sp>
        <p:nvSpPr>
          <p:cNvPr id="13" name="Shape 132"/>
          <p:cNvSpPr txBox="1">
            <a:spLocks/>
          </p:cNvSpPr>
          <p:nvPr/>
        </p:nvSpPr>
        <p:spPr>
          <a:xfrm>
            <a:off x="318875" y="3820813"/>
            <a:ext cx="5892142"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Static processing time for certain device and software configuration.</a:t>
            </a:r>
            <a:endParaRPr lang="en" sz="2000" dirty="0"/>
          </a:p>
        </p:txBody>
      </p:sp>
      <p:sp>
        <p:nvSpPr>
          <p:cNvPr id="14" name="Shape 125"/>
          <p:cNvSpPr txBox="1">
            <a:spLocks/>
          </p:cNvSpPr>
          <p:nvPr/>
        </p:nvSpPr>
        <p:spPr>
          <a:xfrm>
            <a:off x="318875" y="1431885"/>
            <a:ext cx="3321471"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2800" dirty="0" smtClean="0">
                <a:solidFill>
                  <a:srgbClr val="BBE863"/>
                </a:solidFill>
              </a:rPr>
              <a:t>Device Properties</a:t>
            </a:r>
            <a:endParaRPr lang="en" sz="1800" dirty="0">
              <a:solidFill>
                <a:srgbClr val="BBE863"/>
              </a:solidFill>
            </a:endParaRPr>
          </a:p>
        </p:txBody>
      </p:sp>
    </p:spTree>
    <p:extLst>
      <p:ext uri="{BB962C8B-B14F-4D97-AF65-F5344CB8AC3E}">
        <p14:creationId xmlns:p14="http://schemas.microsoft.com/office/powerpoint/2010/main" val="2692872393"/>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CLRT </a:t>
            </a:r>
            <a:r>
              <a:rPr lang="en-US" sz="1800" dirty="0" smtClean="0"/>
              <a:t>Theory</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Shape 132"/>
          <p:cNvSpPr txBox="1">
            <a:spLocks/>
          </p:cNvSpPr>
          <p:nvPr/>
        </p:nvSpPr>
        <p:spPr>
          <a:xfrm>
            <a:off x="318875" y="2154008"/>
            <a:ext cx="713434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Different than standard corporation’s networks</a:t>
            </a:r>
            <a:endParaRPr lang="en" sz="2000"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235" y="2868555"/>
            <a:ext cx="1857619" cy="1337486"/>
          </a:xfrm>
          <a:prstGeom prst="rect">
            <a:avLst/>
          </a:prstGeom>
        </p:spPr>
      </p:pic>
      <p:sp>
        <p:nvSpPr>
          <p:cNvPr id="12" name="Shape 132"/>
          <p:cNvSpPr txBox="1">
            <a:spLocks/>
          </p:cNvSpPr>
          <p:nvPr/>
        </p:nvSpPr>
        <p:spPr>
          <a:xfrm>
            <a:off x="318875" y="3009583"/>
            <a:ext cx="1665200"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Fixed loads</a:t>
            </a:r>
            <a:endParaRPr lang="en" sz="2000" dirty="0"/>
          </a:p>
        </p:txBody>
      </p:sp>
      <p:sp>
        <p:nvSpPr>
          <p:cNvPr id="13" name="Shape 132"/>
          <p:cNvSpPr txBox="1">
            <a:spLocks/>
          </p:cNvSpPr>
          <p:nvPr/>
        </p:nvSpPr>
        <p:spPr>
          <a:xfrm>
            <a:off x="318875" y="3820813"/>
            <a:ext cx="6306212"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Very little path changes between every two packets.</a:t>
            </a:r>
            <a:endParaRPr lang="en" sz="2000" dirty="0"/>
          </a:p>
        </p:txBody>
      </p:sp>
      <p:sp>
        <p:nvSpPr>
          <p:cNvPr id="14" name="Shape 125"/>
          <p:cNvSpPr txBox="1">
            <a:spLocks/>
          </p:cNvSpPr>
          <p:nvPr/>
        </p:nvSpPr>
        <p:spPr>
          <a:xfrm>
            <a:off x="318875" y="1431885"/>
            <a:ext cx="3804551"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2800" dirty="0" smtClean="0">
                <a:solidFill>
                  <a:srgbClr val="BBE863"/>
                </a:solidFill>
              </a:rPr>
              <a:t>Network Properties</a:t>
            </a:r>
            <a:endParaRPr lang="en" sz="1800" dirty="0">
              <a:solidFill>
                <a:srgbClr val="BBE863"/>
              </a:solidFill>
            </a:endParaRPr>
          </a:p>
        </p:txBody>
      </p:sp>
      <p:sp>
        <p:nvSpPr>
          <p:cNvPr id="9" name="Shape 132"/>
          <p:cNvSpPr txBox="1">
            <a:spLocks/>
          </p:cNvSpPr>
          <p:nvPr/>
        </p:nvSpPr>
        <p:spPr>
          <a:xfrm>
            <a:off x="3471981" y="3009583"/>
            <a:ext cx="315310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Bounded bandwidth</a:t>
            </a:r>
            <a:endParaRPr lang="en" sz="2000" dirty="0"/>
          </a:p>
        </p:txBody>
      </p:sp>
    </p:spTree>
    <p:extLst>
      <p:ext uri="{BB962C8B-B14F-4D97-AF65-F5344CB8AC3E}">
        <p14:creationId xmlns:p14="http://schemas.microsoft.com/office/powerpoint/2010/main" val="78493686"/>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CLRT </a:t>
            </a:r>
            <a:r>
              <a:rPr lang="en-US" sz="1800" dirty="0" smtClean="0"/>
              <a:t>General</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Shape 132"/>
          <p:cNvSpPr txBox="1">
            <a:spLocks/>
          </p:cNvSpPr>
          <p:nvPr/>
        </p:nvSpPr>
        <p:spPr>
          <a:xfrm>
            <a:off x="405142" y="1669568"/>
            <a:ext cx="5029500"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Measures the device’s processing time.</a:t>
            </a:r>
            <a:endParaRPr lang="en" sz="2000" dirty="0"/>
          </a:p>
        </p:txBody>
      </p:sp>
      <p:sp>
        <p:nvSpPr>
          <p:cNvPr id="7" name="Shape 132"/>
          <p:cNvSpPr txBox="1">
            <a:spLocks/>
          </p:cNvSpPr>
          <p:nvPr/>
        </p:nvSpPr>
        <p:spPr>
          <a:xfrm>
            <a:off x="4762499" y="3061893"/>
            <a:ext cx="4572001"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800" dirty="0" smtClean="0"/>
              <a:t>The signature is generated by the distribution of those measurements.</a:t>
            </a:r>
            <a:endParaRPr lang="en" sz="1800" dirty="0"/>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65" y="2563767"/>
            <a:ext cx="3935035" cy="2241818"/>
          </a:xfrm>
          <a:prstGeom prst="rect">
            <a:avLst/>
          </a:prstGeom>
        </p:spPr>
      </p:pic>
    </p:spTree>
    <p:extLst>
      <p:ext uri="{BB962C8B-B14F-4D97-AF65-F5344CB8AC3E}">
        <p14:creationId xmlns:p14="http://schemas.microsoft.com/office/powerpoint/2010/main" val="2587082009"/>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CLRT</a:t>
            </a:r>
            <a:endParaRPr lang="en"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Shape 132"/>
          <p:cNvSpPr txBox="1">
            <a:spLocks/>
          </p:cNvSpPr>
          <p:nvPr/>
        </p:nvSpPr>
        <p:spPr>
          <a:xfrm>
            <a:off x="314652" y="1385574"/>
            <a:ext cx="2557133"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Formal Definition:</a:t>
            </a:r>
            <a:endParaRPr lang="en" sz="2000" dirty="0"/>
          </a:p>
        </p:txBody>
      </p:sp>
      <p:sp>
        <p:nvSpPr>
          <p:cNvPr id="11" name="Shape 125"/>
          <p:cNvSpPr txBox="1">
            <a:spLocks/>
          </p:cNvSpPr>
          <p:nvPr/>
        </p:nvSpPr>
        <p:spPr>
          <a:xfrm>
            <a:off x="1943792" y="466085"/>
            <a:ext cx="3247333" cy="48222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1800" dirty="0" smtClean="0"/>
              <a:t>Generating the signature</a:t>
            </a:r>
            <a:endParaRPr lang="en" sz="1800" dirty="0"/>
          </a:p>
        </p:txBody>
      </p:sp>
      <p:sp>
        <p:nvSpPr>
          <p:cNvPr id="12" name="Shape 132"/>
          <p:cNvSpPr txBox="1">
            <a:spLocks/>
          </p:cNvSpPr>
          <p:nvPr/>
        </p:nvSpPr>
        <p:spPr>
          <a:xfrm>
            <a:off x="519443" y="1958156"/>
            <a:ext cx="2687308"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b="1" dirty="0" smtClean="0"/>
              <a:t>M</a:t>
            </a:r>
            <a:r>
              <a:rPr lang="en" sz="1400" dirty="0" smtClean="0"/>
              <a:t> – Set of CLRT measurments of a spesific device.</a:t>
            </a:r>
            <a:endParaRPr lang="en" sz="1400" dirty="0"/>
          </a:p>
        </p:txBody>
      </p:sp>
      <p:sp>
        <p:nvSpPr>
          <p:cNvPr id="13" name="Shape 132"/>
          <p:cNvSpPr txBox="1">
            <a:spLocks/>
          </p:cNvSpPr>
          <p:nvPr/>
        </p:nvSpPr>
        <p:spPr>
          <a:xfrm>
            <a:off x="3567458" y="1958156"/>
            <a:ext cx="2677091"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b="1" dirty="0" smtClean="0"/>
              <a:t>B</a:t>
            </a:r>
            <a:r>
              <a:rPr lang="en" sz="1400" dirty="0" smtClean="0"/>
              <a:t> – Number of columns of the CLRT histogram = #Features. </a:t>
            </a:r>
            <a:endParaRPr lang="en" sz="1400" dirty="0"/>
          </a:p>
        </p:txBody>
      </p:sp>
      <p:sp>
        <p:nvSpPr>
          <p:cNvPr id="14" name="Shape 132"/>
          <p:cNvSpPr txBox="1">
            <a:spLocks/>
          </p:cNvSpPr>
          <p:nvPr/>
        </p:nvSpPr>
        <p:spPr>
          <a:xfrm>
            <a:off x="6389085" y="1958155"/>
            <a:ext cx="2141667"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b="1" dirty="0" smtClean="0"/>
              <a:t>H</a:t>
            </a:r>
            <a:r>
              <a:rPr lang="en" sz="1400" dirty="0" smtClean="0"/>
              <a:t> – Global Max for CLRT</a:t>
            </a:r>
            <a:endParaRPr lang="en" sz="1400" dirty="0"/>
          </a:p>
        </p:txBody>
      </p:sp>
      <mc:AlternateContent xmlns:mc="http://schemas.openxmlformats.org/markup-compatibility/2006" xmlns:a14="http://schemas.microsoft.com/office/drawing/2010/main">
        <mc:Choice Requires="a14">
          <p:sp>
            <p:nvSpPr>
              <p:cNvPr id="16" name="Shape 132"/>
              <p:cNvSpPr txBox="1">
                <a:spLocks/>
              </p:cNvSpPr>
              <p:nvPr/>
            </p:nvSpPr>
            <p:spPr>
              <a:xfrm>
                <a:off x="1593219" y="2648613"/>
                <a:ext cx="5957559"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buNone/>
                </a:pPr>
                <a:r>
                  <a:rPr lang="en-US" sz="1400" dirty="0"/>
                  <a:t>We divide the range of possible values </a:t>
                </a:r>
                <a:r>
                  <a:rPr lang="en-US" sz="1400" dirty="0" smtClean="0"/>
                  <a:t>by thresholds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oMath>
                </a14:m>
                <a:r>
                  <a:rPr lang="en-US" sz="1400" dirty="0"/>
                  <a:t> where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𝑖</m:t>
                    </m:r>
                    <m:box>
                      <m:boxPr>
                        <m:ctrlPr>
                          <a:rPr lang="en-US" sz="1400" i="1">
                            <a:latin typeface="Cambria Math" panose="02040503050406030204" pitchFamily="18" charset="0"/>
                          </a:rPr>
                        </m:ctrlPr>
                      </m:boxPr>
                      <m:e>
                        <m:argPr>
                          <m:argSz m:val="-1"/>
                        </m:argPr>
                        <m:f>
                          <m:fPr>
                            <m:ctrlPr>
                              <a:rPr lang="en-US" sz="1400" i="1">
                                <a:latin typeface="Cambria Math" panose="02040503050406030204" pitchFamily="18" charset="0"/>
                              </a:rPr>
                            </m:ctrlPr>
                          </m:fPr>
                          <m:num>
                            <m:r>
                              <a:rPr lang="en-US" sz="1400" i="1">
                                <a:latin typeface="Cambria Math" panose="02040503050406030204" pitchFamily="18" charset="0"/>
                              </a:rPr>
                              <m:t>𝐻</m:t>
                            </m:r>
                          </m:num>
                          <m:den>
                            <m:r>
                              <a:rPr lang="en-US" sz="1400" i="1">
                                <a:latin typeface="Cambria Math" panose="02040503050406030204" pitchFamily="18" charset="0"/>
                              </a:rPr>
                              <m:t>𝐵</m:t>
                            </m:r>
                            <m:r>
                              <a:rPr lang="en-US" sz="1400" i="1">
                                <a:latin typeface="Cambria Math" panose="02040503050406030204" pitchFamily="18" charset="0"/>
                              </a:rPr>
                              <m:t>−</m:t>
                            </m:r>
                            <m:r>
                              <a:rPr lang="en-US" sz="1400" i="1">
                                <a:latin typeface="Cambria Math" panose="02040503050406030204" pitchFamily="18" charset="0"/>
                              </a:rPr>
                              <m:t>1</m:t>
                            </m:r>
                          </m:den>
                        </m:f>
                      </m:e>
                    </m:box>
                  </m:oMath>
                </a14:m>
                <a:endParaRPr lang="en" sz="1400" dirty="0"/>
              </a:p>
            </p:txBody>
          </p:sp>
        </mc:Choice>
        <mc:Fallback xmlns="">
          <p:sp>
            <p:nvSpPr>
              <p:cNvPr id="16" name="Shape 132"/>
              <p:cNvSpPr txBox="1">
                <a:spLocks noRot="1" noChangeAspect="1" noMove="1" noResize="1" noEditPoints="1" noAdjustHandles="1" noChangeArrowheads="1" noChangeShapeType="1" noTextEdit="1"/>
              </p:cNvSpPr>
              <p:nvPr/>
            </p:nvSpPr>
            <p:spPr>
              <a:xfrm>
                <a:off x="1593219" y="2648613"/>
                <a:ext cx="5957559" cy="441807"/>
              </a:xfrm>
              <a:prstGeom prst="rect">
                <a:avLst/>
              </a:prstGeom>
              <a:blipFill rotWithShape="0">
                <a:blip r:embed="rId3"/>
                <a:stretch>
                  <a:fillRect l="-307"/>
                </a:stretch>
              </a:blipFill>
              <a:ln>
                <a:noFill/>
              </a:ln>
            </p:spPr>
            <p:txBody>
              <a:bodyPr/>
              <a:lstStyle/>
              <a:p>
                <a:r>
                  <a:rPr lang="he-IL">
                    <a:noFill/>
                  </a:rPr>
                  <a:t> </a:t>
                </a:r>
              </a:p>
            </p:txBody>
          </p:sp>
        </mc:Fallback>
      </mc:AlternateContent>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650" y="3339070"/>
            <a:ext cx="6300301" cy="970723"/>
          </a:xfrm>
          <a:prstGeom prst="rect">
            <a:avLst/>
          </a:prstGeom>
        </p:spPr>
      </p:pic>
    </p:spTree>
    <p:extLst>
      <p:ext uri="{BB962C8B-B14F-4D97-AF65-F5344CB8AC3E}">
        <p14:creationId xmlns:p14="http://schemas.microsoft.com/office/powerpoint/2010/main" val="10618145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CLRT </a:t>
            </a:r>
            <a:r>
              <a:rPr lang="en-US" sz="1800" dirty="0" smtClean="0"/>
              <a:t>Experiments</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2" name="Shape 132"/>
          <p:cNvSpPr txBox="1">
            <a:spLocks/>
          </p:cNvSpPr>
          <p:nvPr/>
        </p:nvSpPr>
        <p:spPr>
          <a:xfrm>
            <a:off x="158167" y="1573996"/>
            <a:ext cx="6668521"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Large scale experiments were conducted in two rounds:</a:t>
            </a:r>
            <a:endParaRPr lang="en" sz="2000" dirty="0"/>
          </a:p>
        </p:txBody>
      </p:sp>
      <p:sp>
        <p:nvSpPr>
          <p:cNvPr id="10" name="Shape 132"/>
          <p:cNvSpPr txBox="1">
            <a:spLocks/>
          </p:cNvSpPr>
          <p:nvPr/>
        </p:nvSpPr>
        <p:spPr>
          <a:xfrm>
            <a:off x="4458587" y="2353094"/>
            <a:ext cx="182047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Before:</a:t>
            </a:r>
            <a:endParaRPr lang="en" sz="2000" dirty="0"/>
          </a:p>
        </p:txBody>
      </p:sp>
      <p:sp>
        <p:nvSpPr>
          <p:cNvPr id="11" name="Shape 132"/>
          <p:cNvSpPr txBox="1">
            <a:spLocks/>
          </p:cNvSpPr>
          <p:nvPr/>
        </p:nvSpPr>
        <p:spPr>
          <a:xfrm>
            <a:off x="4458587" y="2979704"/>
            <a:ext cx="5115767"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20 GB of network traffic from a power plant with 130 </a:t>
            </a:r>
            <a:r>
              <a:rPr lang="en-US" sz="2000" dirty="0" err="1" smtClean="0"/>
              <a:t>DNP3</a:t>
            </a:r>
            <a:r>
              <a:rPr lang="en-US" sz="2000" dirty="0" smtClean="0"/>
              <a:t> devices.</a:t>
            </a:r>
            <a:endParaRPr lang="en" sz="2000"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523" y="2244198"/>
            <a:ext cx="3617009" cy="2401975"/>
          </a:xfrm>
          <a:prstGeom prst="rect">
            <a:avLst/>
          </a:prstGeom>
        </p:spPr>
      </p:pic>
    </p:spTree>
    <p:extLst>
      <p:ext uri="{BB962C8B-B14F-4D97-AF65-F5344CB8AC3E}">
        <p14:creationId xmlns:p14="http://schemas.microsoft.com/office/powerpoint/2010/main" val="548714293"/>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CLRT </a:t>
            </a:r>
            <a:r>
              <a:rPr lang="en-US" sz="1800" dirty="0" smtClean="0"/>
              <a:t>Experiments</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2" name="Shape 132"/>
          <p:cNvSpPr txBox="1">
            <a:spLocks/>
          </p:cNvSpPr>
          <p:nvPr/>
        </p:nvSpPr>
        <p:spPr>
          <a:xfrm>
            <a:off x="158167" y="1573996"/>
            <a:ext cx="6668521"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Large scale experiments were conducted in two rounds:</a:t>
            </a:r>
            <a:endParaRPr lang="en" sz="2000" dirty="0"/>
          </a:p>
        </p:txBody>
      </p:sp>
      <p:sp>
        <p:nvSpPr>
          <p:cNvPr id="10" name="Shape 132"/>
          <p:cNvSpPr txBox="1">
            <a:spLocks/>
          </p:cNvSpPr>
          <p:nvPr/>
        </p:nvSpPr>
        <p:spPr>
          <a:xfrm>
            <a:off x="4458587" y="2353094"/>
            <a:ext cx="182047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After:</a:t>
            </a:r>
            <a:endParaRPr lang="en" sz="2000" dirty="0"/>
          </a:p>
        </p:txBody>
      </p:sp>
      <p:sp>
        <p:nvSpPr>
          <p:cNvPr id="11" name="Shape 132"/>
          <p:cNvSpPr txBox="1">
            <a:spLocks/>
          </p:cNvSpPr>
          <p:nvPr/>
        </p:nvSpPr>
        <p:spPr>
          <a:xfrm>
            <a:off x="4458587" y="2876186"/>
            <a:ext cx="4685413"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Main router was replaced with a switch and the IP table was changed.</a:t>
            </a:r>
            <a:br>
              <a:rPr lang="en-US" sz="2000" dirty="0" smtClean="0"/>
            </a:br>
            <a:r>
              <a:rPr lang="en-US" sz="2000" dirty="0" smtClean="0"/>
              <a:t>		+</a:t>
            </a:r>
          </a:p>
          <a:p>
            <a:pPr>
              <a:spcBef>
                <a:spcPts val="0"/>
              </a:spcBef>
              <a:buFont typeface="Karla"/>
              <a:buNone/>
            </a:pPr>
            <a:r>
              <a:rPr lang="en-US" sz="2000" dirty="0" smtClean="0"/>
              <a:t>One night’s data from another substation with 80 </a:t>
            </a:r>
            <a:r>
              <a:rPr lang="en-US" sz="2000" dirty="0" err="1" smtClean="0"/>
              <a:t>DNP3</a:t>
            </a:r>
            <a:r>
              <a:rPr lang="en-US" sz="2000" dirty="0" smtClean="0"/>
              <a:t> devices.</a:t>
            </a:r>
            <a:endParaRPr lang="en" sz="2000"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60" y="2340558"/>
            <a:ext cx="3304816" cy="2618695"/>
          </a:xfrm>
          <a:prstGeom prst="rect">
            <a:avLst/>
          </a:prstGeom>
        </p:spPr>
      </p:pic>
    </p:spTree>
    <p:extLst>
      <p:ext uri="{BB962C8B-B14F-4D97-AF65-F5344CB8AC3E}">
        <p14:creationId xmlns:p14="http://schemas.microsoft.com/office/powerpoint/2010/main" val="2085648301"/>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ctrTitle" idx="4294967295"/>
          </p:nvPr>
        </p:nvSpPr>
        <p:spPr>
          <a:xfrm>
            <a:off x="2988250" y="1174534"/>
            <a:ext cx="5351700" cy="1159799"/>
          </a:xfrm>
          <a:prstGeom prst="rect">
            <a:avLst/>
          </a:prstGeom>
        </p:spPr>
        <p:txBody>
          <a:bodyPr lIns="91425" tIns="91425" rIns="91425" bIns="91425" anchor="t" anchorCtr="0">
            <a:noAutofit/>
          </a:bodyPr>
          <a:lstStyle/>
          <a:p>
            <a:pPr lvl="0">
              <a:spcBef>
                <a:spcPts val="0"/>
              </a:spcBef>
              <a:buNone/>
            </a:pPr>
            <a:r>
              <a:rPr lang="en" sz="6000" dirty="0" smtClean="0">
                <a:solidFill>
                  <a:srgbClr val="ABE33F"/>
                </a:solidFill>
              </a:rPr>
              <a:t>What Is ICS?</a:t>
            </a:r>
            <a:endParaRPr lang="en" sz="6000" dirty="0">
              <a:solidFill>
                <a:srgbClr val="ABE33F"/>
              </a:solidFill>
            </a:endParaRPr>
          </a:p>
        </p:txBody>
      </p:sp>
      <p:sp>
        <p:nvSpPr>
          <p:cNvPr id="102" name="Shape 102"/>
          <p:cNvSpPr txBox="1">
            <a:spLocks noGrp="1"/>
          </p:cNvSpPr>
          <p:nvPr>
            <p:ph type="subTitle" idx="4294967295"/>
          </p:nvPr>
        </p:nvSpPr>
        <p:spPr>
          <a:xfrm>
            <a:off x="2761227" y="2297957"/>
            <a:ext cx="6048544" cy="2197799"/>
          </a:xfrm>
          <a:prstGeom prst="rect">
            <a:avLst/>
          </a:prstGeom>
        </p:spPr>
        <p:txBody>
          <a:bodyPr lIns="91425" tIns="91425" rIns="91425" bIns="91425" anchor="t" anchorCtr="0">
            <a:noAutofit/>
          </a:bodyPr>
          <a:lstStyle/>
          <a:p>
            <a:pPr lvl="0" rtl="0">
              <a:spcBef>
                <a:spcPts val="0"/>
              </a:spcBef>
              <a:buNone/>
            </a:pPr>
            <a:r>
              <a:rPr lang="en" sz="3600" b="1" dirty="0" smtClean="0"/>
              <a:t>Industrial Control Systems</a:t>
            </a:r>
            <a:endParaRPr lang="en" sz="3600" b="1" dirty="0"/>
          </a:p>
          <a:p>
            <a:pPr lvl="0" rtl="0">
              <a:spcBef>
                <a:spcPts val="0"/>
              </a:spcBef>
              <a:buClr>
                <a:schemeClr val="dk1"/>
              </a:buClr>
              <a:buSzPct val="61111"/>
              <a:buFont typeface="Arial"/>
              <a:buNone/>
            </a:pPr>
            <a:r>
              <a:rPr lang="en" sz="1800" dirty="0" smtClean="0"/>
              <a:t>A general term that represent the family of control systems often used in industrial facilities.</a:t>
            </a:r>
            <a:endParaRPr lang="en" sz="1800" dirty="0"/>
          </a:p>
        </p:txBody>
      </p:sp>
      <p:grpSp>
        <p:nvGrpSpPr>
          <p:cNvPr id="14" name="Shape 555"/>
          <p:cNvGrpSpPr/>
          <p:nvPr/>
        </p:nvGrpSpPr>
        <p:grpSpPr>
          <a:xfrm>
            <a:off x="609931" y="1760142"/>
            <a:ext cx="1113698" cy="1068306"/>
            <a:chOff x="5241175" y="4959100"/>
            <a:chExt cx="539775" cy="517775"/>
          </a:xfrm>
          <a:solidFill>
            <a:srgbClr val="2ABBAD"/>
          </a:solidFill>
        </p:grpSpPr>
        <p:sp>
          <p:nvSpPr>
            <p:cNvPr id="15" name="Shape 556"/>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6" name="Shape 557"/>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7" name="Shape 558"/>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8" name="Shape 559"/>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9" name="Shape 560"/>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0" name="Shape 561"/>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grpFill/>
            <a:ln>
              <a:noFill/>
            </a:ln>
          </p:spPr>
          <p:txBody>
            <a:bodyPr lIns="91425" tIns="91425" rIns="91425" bIns="91425" anchor="ctr" anchorCtr="0">
              <a:noAutofit/>
            </a:bodyPr>
            <a:lstStyle/>
            <a:p>
              <a:pPr lvl="0">
                <a:spcBef>
                  <a:spcPts val="0"/>
                </a:spcBef>
                <a:buNone/>
              </a:pPr>
              <a:endParaRPr/>
            </a:p>
          </p:txBody>
        </p:sp>
      </p:grpSp>
      <p:grpSp>
        <p:nvGrpSpPr>
          <p:cNvPr id="11" name="Shape 452"/>
          <p:cNvGrpSpPr/>
          <p:nvPr/>
        </p:nvGrpSpPr>
        <p:grpSpPr>
          <a:xfrm>
            <a:off x="1356064" y="2475733"/>
            <a:ext cx="1112850" cy="823327"/>
            <a:chOff x="5255200" y="3006475"/>
            <a:chExt cx="511700" cy="378575"/>
          </a:xfrm>
          <a:solidFill>
            <a:srgbClr val="BBE863"/>
          </a:solidFill>
        </p:grpSpPr>
        <p:sp>
          <p:nvSpPr>
            <p:cNvPr id="12" name="Shape 453"/>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3" name="Shape 454"/>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grpFill/>
            <a:ln>
              <a:noFill/>
            </a:ln>
          </p:spPr>
          <p:txBody>
            <a:bodyPr lIns="91425" tIns="91425" rIns="91425" bIns="91425" anchor="ctr" anchorCtr="0">
              <a:noAutofit/>
            </a:bodyPr>
            <a:lstStyle/>
            <a:p>
              <a:pPr lvl="0">
                <a:spcBef>
                  <a:spcPts val="0"/>
                </a:spcBef>
                <a:buNone/>
              </a:pPr>
              <a:endParaRPr/>
            </a:p>
          </p:txBody>
        </p:sp>
      </p:grpSp>
      <p:pic>
        <p:nvPicPr>
          <p:cNvPr id="21" name="תמונה 20"/>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0763" y="4122254"/>
            <a:ext cx="484656" cy="484656"/>
          </a:xfrm>
          <a:prstGeom prst="rect">
            <a:avLst/>
          </a:prstGeom>
        </p:spPr>
      </p:pic>
      <p:pic>
        <p:nvPicPr>
          <p:cNvPr id="2" name="תמונה 1"/>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65808" y="4239757"/>
            <a:ext cx="746779" cy="269774"/>
          </a:xfrm>
          <a:prstGeom prst="rect">
            <a:avLst/>
          </a:prstGeom>
        </p:spPr>
      </p:pic>
      <p:pic>
        <p:nvPicPr>
          <p:cNvPr id="3" name="תמונה 2"/>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97190" y="4151718"/>
            <a:ext cx="445852" cy="445852"/>
          </a:xfrm>
          <a:prstGeom prst="rect">
            <a:avLst/>
          </a:prstGeom>
        </p:spPr>
      </p:pic>
      <p:pic>
        <p:nvPicPr>
          <p:cNvPr id="4" name="תמונה 3"/>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89616" y="4204057"/>
            <a:ext cx="418715" cy="418715"/>
          </a:xfrm>
          <a:prstGeom prst="rect">
            <a:avLst/>
          </a:prstGeom>
        </p:spPr>
      </p:pic>
      <p:pic>
        <p:nvPicPr>
          <p:cNvPr id="5" name="תמונה 4"/>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54906" y="4174626"/>
            <a:ext cx="448146" cy="448146"/>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CLRT </a:t>
            </a:r>
            <a:r>
              <a:rPr lang="en-US" sz="1800" dirty="0" smtClean="0"/>
              <a:t>Experiments</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Shape 132"/>
          <p:cNvSpPr txBox="1">
            <a:spLocks/>
          </p:cNvSpPr>
          <p:nvPr/>
        </p:nvSpPr>
        <p:spPr>
          <a:xfrm>
            <a:off x="4572841" y="2111375"/>
            <a:ext cx="4205331" cy="73055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All the measurments were devided to time ranges </a:t>
            </a:r>
            <a:endParaRPr lang="en" sz="2000" dirty="0"/>
          </a:p>
        </p:txBody>
      </p:sp>
      <p:sp>
        <p:nvSpPr>
          <p:cNvPr id="14" name="Shape 132"/>
          <p:cNvSpPr txBox="1">
            <a:spLocks/>
          </p:cNvSpPr>
          <p:nvPr/>
        </p:nvSpPr>
        <p:spPr>
          <a:xfrm>
            <a:off x="4572841" y="3162954"/>
            <a:ext cx="389143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Variance and Average were calculated for each time range.</a:t>
            </a:r>
            <a:endParaRPr lang="en" sz="2000"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65" y="1533859"/>
            <a:ext cx="4149419" cy="3258191"/>
          </a:xfrm>
          <a:prstGeom prst="rect">
            <a:avLst/>
          </a:prstGeom>
        </p:spPr>
      </p:pic>
      <p:sp>
        <p:nvSpPr>
          <p:cNvPr id="15" name="Shape 513"/>
          <p:cNvSpPr/>
          <p:nvPr/>
        </p:nvSpPr>
        <p:spPr>
          <a:xfrm>
            <a:off x="5908431" y="2312390"/>
            <a:ext cx="1380025" cy="1380108"/>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BBE863"/>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39259473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CLRT </a:t>
            </a:r>
            <a:r>
              <a:rPr lang="en-US" sz="1800" dirty="0" smtClean="0"/>
              <a:t>Experiments</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Shape 132"/>
          <p:cNvSpPr txBox="1">
            <a:spLocks/>
          </p:cNvSpPr>
          <p:nvPr/>
        </p:nvSpPr>
        <p:spPr>
          <a:xfrm>
            <a:off x="319547" y="1319613"/>
            <a:ext cx="3133259"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Artificial neural network</a:t>
            </a:r>
            <a:endParaRPr lang="en" sz="2000"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6877" y="3178155"/>
            <a:ext cx="1737039" cy="1280353"/>
          </a:xfrm>
          <a:prstGeom prst="rect">
            <a:avLst/>
          </a:prstGeom>
        </p:spPr>
      </p:pic>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hape 132"/>
          <p:cNvSpPr txBox="1">
            <a:spLocks/>
          </p:cNvSpPr>
          <p:nvPr/>
        </p:nvSpPr>
        <p:spPr>
          <a:xfrm>
            <a:off x="4930146" y="1740214"/>
            <a:ext cx="3471370"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600" dirty="0" smtClean="0"/>
              <a:t>Feature vector – according to the equation shown before.</a:t>
            </a:r>
            <a:endParaRPr lang="en" sz="1600" dirty="0"/>
          </a:p>
        </p:txBody>
      </p:sp>
      <p:sp>
        <p:nvSpPr>
          <p:cNvPr id="12" name="Shape 132"/>
          <p:cNvSpPr txBox="1">
            <a:spLocks/>
          </p:cNvSpPr>
          <p:nvPr/>
        </p:nvSpPr>
        <p:spPr>
          <a:xfrm>
            <a:off x="5025197" y="2509064"/>
            <a:ext cx="3702603"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600" dirty="0" smtClean="0"/>
              <a:t>75% Training   |   25% Test</a:t>
            </a:r>
            <a:endParaRPr lang="en" sz="1800" dirty="0"/>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61" y="1976423"/>
            <a:ext cx="3876038" cy="3045458"/>
          </a:xfrm>
          <a:prstGeom prst="rect">
            <a:avLst/>
          </a:prstGeom>
        </p:spPr>
      </p:pic>
      <p:sp>
        <p:nvSpPr>
          <p:cNvPr id="16" name="Shape 513"/>
          <p:cNvSpPr/>
          <p:nvPr/>
        </p:nvSpPr>
        <p:spPr>
          <a:xfrm>
            <a:off x="5885383" y="2697045"/>
            <a:ext cx="1380025" cy="1380108"/>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BBE863"/>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4732654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CLRT </a:t>
            </a:r>
            <a:r>
              <a:rPr lang="en-US" sz="1800" dirty="0" smtClean="0"/>
              <a:t>Experiments</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Shape 132"/>
          <p:cNvSpPr txBox="1">
            <a:spLocks/>
          </p:cNvSpPr>
          <p:nvPr/>
        </p:nvSpPr>
        <p:spPr>
          <a:xfrm>
            <a:off x="1023930" y="1577840"/>
            <a:ext cx="7096137"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What about an unsupervised machine learning algorithm?</a:t>
            </a:r>
            <a:endParaRPr lang="en" sz="2000" dirty="0"/>
          </a:p>
        </p:txBody>
      </p:sp>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hape 132"/>
          <p:cNvSpPr txBox="1">
            <a:spLocks/>
          </p:cNvSpPr>
          <p:nvPr/>
        </p:nvSpPr>
        <p:spPr>
          <a:xfrm>
            <a:off x="4471515" y="2433415"/>
            <a:ext cx="4019341"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 sz="1600" dirty="0" smtClean="0"/>
              <a:t>The Clustering </a:t>
            </a:r>
            <a:r>
              <a:rPr lang="en" sz="1600" dirty="0"/>
              <a:t>algorithm </a:t>
            </a:r>
            <a:r>
              <a:rPr lang="en-US" sz="1600" dirty="0" err="1"/>
              <a:t>GMM</a:t>
            </a:r>
            <a:r>
              <a:rPr lang="en-US" sz="1600" dirty="0"/>
              <a:t>- </a:t>
            </a:r>
            <a:r>
              <a:rPr lang="en-US" sz="1600" dirty="0" smtClean="0"/>
              <a:t>(Gaussian </a:t>
            </a:r>
            <a:r>
              <a:rPr lang="en-US" sz="1600" dirty="0"/>
              <a:t>Mixture </a:t>
            </a:r>
            <a:r>
              <a:rPr lang="en-US" sz="1600" dirty="0" smtClean="0"/>
              <a:t>Models)  was applied.</a:t>
            </a:r>
            <a:endParaRPr lang="en" sz="1600"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09" y="2272642"/>
            <a:ext cx="3021623" cy="2393635"/>
          </a:xfrm>
          <a:prstGeom prst="rect">
            <a:avLst/>
          </a:prstGeom>
        </p:spPr>
      </p:pic>
      <p:sp>
        <p:nvSpPr>
          <p:cNvPr id="13" name="Shape 132"/>
          <p:cNvSpPr txBox="1">
            <a:spLocks/>
          </p:cNvSpPr>
          <p:nvPr/>
        </p:nvSpPr>
        <p:spPr>
          <a:xfrm>
            <a:off x="4471515" y="3288990"/>
            <a:ext cx="1547449"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Great results!</a:t>
            </a:r>
            <a:endParaRPr lang="en" sz="1600" dirty="0"/>
          </a:p>
        </p:txBody>
      </p:sp>
    </p:spTree>
    <p:extLst>
      <p:ext uri="{BB962C8B-B14F-4D97-AF65-F5344CB8AC3E}">
        <p14:creationId xmlns:p14="http://schemas.microsoft.com/office/powerpoint/2010/main" val="108555709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Physical Fingerprinting </a:t>
            </a:r>
            <a:r>
              <a:rPr lang="en-US" sz="1800" dirty="0" smtClean="0"/>
              <a:t>Theory</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4" name="Shape 125"/>
          <p:cNvSpPr txBox="1">
            <a:spLocks/>
          </p:cNvSpPr>
          <p:nvPr/>
        </p:nvSpPr>
        <p:spPr>
          <a:xfrm>
            <a:off x="3610204" y="1493300"/>
            <a:ext cx="3321471"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2800" dirty="0" smtClean="0">
                <a:solidFill>
                  <a:srgbClr val="BBE863"/>
                </a:solidFill>
              </a:rPr>
              <a:t>Device Properties</a:t>
            </a:r>
            <a:endParaRPr lang="en" sz="1800" dirty="0">
              <a:solidFill>
                <a:srgbClr val="BBE863"/>
              </a:solidFill>
            </a:endParaRPr>
          </a:p>
        </p:txBody>
      </p:sp>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1493300"/>
            <a:ext cx="3378366" cy="3476765"/>
          </a:xfrm>
          <a:prstGeom prst="rect">
            <a:avLst/>
          </a:prstGeom>
        </p:spPr>
      </p:pic>
      <p:sp>
        <p:nvSpPr>
          <p:cNvPr id="11" name="Shape 125"/>
          <p:cNvSpPr txBox="1">
            <a:spLocks/>
          </p:cNvSpPr>
          <p:nvPr/>
        </p:nvSpPr>
        <p:spPr>
          <a:xfrm>
            <a:off x="3709312" y="2350700"/>
            <a:ext cx="3859888" cy="47682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RPr/>
            </a:defPPr>
            <a:lvl1pPr>
              <a:buClr>
                <a:srgbClr val="FFFFFF"/>
              </a:buClr>
              <a:buSzPct val="100000"/>
              <a:buFont typeface="Raleway"/>
              <a:defRPr sz="1800">
                <a:solidFill>
                  <a:schemeClr val="tx1"/>
                </a:solidFill>
                <a:latin typeface="Raleway"/>
                <a:ea typeface="Raleway"/>
                <a:cs typeface="Raleway"/>
              </a:defRPr>
            </a:lvl1pPr>
            <a:lvl2pPr>
              <a:buClr>
                <a:srgbClr val="FFFFFF"/>
              </a:buClr>
              <a:buSzPct val="100000"/>
              <a:buFont typeface="Raleway"/>
              <a:defRPr sz="2400" b="1">
                <a:solidFill>
                  <a:srgbClr val="FFFFFF"/>
                </a:solidFill>
                <a:latin typeface="Raleway"/>
                <a:ea typeface="Raleway"/>
                <a:cs typeface="Raleway"/>
              </a:defRPr>
            </a:lvl2pPr>
            <a:lvl3pPr>
              <a:buClr>
                <a:srgbClr val="FFFFFF"/>
              </a:buClr>
              <a:buSzPct val="100000"/>
              <a:buFont typeface="Raleway"/>
              <a:defRPr sz="2400" b="1">
                <a:solidFill>
                  <a:srgbClr val="FFFFFF"/>
                </a:solidFill>
                <a:latin typeface="Raleway"/>
                <a:ea typeface="Raleway"/>
                <a:cs typeface="Raleway"/>
              </a:defRPr>
            </a:lvl3pPr>
            <a:lvl4pPr>
              <a:buClr>
                <a:srgbClr val="FFFFFF"/>
              </a:buClr>
              <a:buSzPct val="100000"/>
              <a:buFont typeface="Raleway"/>
              <a:defRPr sz="2400" b="1">
                <a:solidFill>
                  <a:srgbClr val="FFFFFF"/>
                </a:solidFill>
                <a:latin typeface="Raleway"/>
                <a:ea typeface="Raleway"/>
                <a:cs typeface="Raleway"/>
              </a:defRPr>
            </a:lvl4pPr>
            <a:lvl5pPr>
              <a:buClr>
                <a:srgbClr val="FFFFFF"/>
              </a:buClr>
              <a:buSzPct val="100000"/>
              <a:buFont typeface="Raleway"/>
              <a:defRPr sz="2400" b="1">
                <a:solidFill>
                  <a:srgbClr val="FFFFFF"/>
                </a:solidFill>
                <a:latin typeface="Raleway"/>
                <a:ea typeface="Raleway"/>
                <a:cs typeface="Raleway"/>
              </a:defRPr>
            </a:lvl5pPr>
            <a:lvl6pPr>
              <a:buClr>
                <a:srgbClr val="FFFFFF"/>
              </a:buClr>
              <a:buSzPct val="100000"/>
              <a:buFont typeface="Raleway"/>
              <a:defRPr sz="2400" b="1">
                <a:solidFill>
                  <a:srgbClr val="FFFFFF"/>
                </a:solidFill>
                <a:latin typeface="Raleway"/>
                <a:ea typeface="Raleway"/>
                <a:cs typeface="Raleway"/>
              </a:defRPr>
            </a:lvl6pPr>
            <a:lvl7pPr>
              <a:buClr>
                <a:srgbClr val="FFFFFF"/>
              </a:buClr>
              <a:buSzPct val="100000"/>
              <a:buFont typeface="Raleway"/>
              <a:defRPr sz="2400" b="1">
                <a:solidFill>
                  <a:srgbClr val="FFFFFF"/>
                </a:solidFill>
                <a:latin typeface="Raleway"/>
                <a:ea typeface="Raleway"/>
                <a:cs typeface="Raleway"/>
              </a:defRPr>
            </a:lvl7pPr>
            <a:lvl8pPr>
              <a:buClr>
                <a:srgbClr val="FFFFFF"/>
              </a:buClr>
              <a:buSzPct val="100000"/>
              <a:buFont typeface="Raleway"/>
              <a:defRPr sz="2400" b="1">
                <a:solidFill>
                  <a:srgbClr val="FFFFFF"/>
                </a:solidFill>
                <a:latin typeface="Raleway"/>
                <a:ea typeface="Raleway"/>
                <a:cs typeface="Raleway"/>
              </a:defRPr>
            </a:lvl8pPr>
            <a:lvl9pPr>
              <a:buClr>
                <a:srgbClr val="FFFFFF"/>
              </a:buClr>
              <a:buSzPct val="100000"/>
              <a:buFont typeface="Raleway"/>
              <a:defRPr sz="2400" b="1">
                <a:solidFill>
                  <a:srgbClr val="FFFFFF"/>
                </a:solidFill>
                <a:latin typeface="Raleway"/>
                <a:ea typeface="Raleway"/>
                <a:cs typeface="Raleway"/>
              </a:defRPr>
            </a:lvl9pPr>
          </a:lstStyle>
          <a:p>
            <a:r>
              <a:rPr lang="en-US" sz="1600" dirty="0">
                <a:latin typeface="Karla" panose="020B0604020202020204" charset="0"/>
                <a:ea typeface="Karla" panose="020B0604020202020204" charset="0"/>
              </a:rPr>
              <a:t>Control a circuit by a low-power signal.</a:t>
            </a:r>
            <a:endParaRPr lang="en" sz="1600" dirty="0">
              <a:latin typeface="Karla" panose="020B0604020202020204" charset="0"/>
              <a:ea typeface="Karla" panose="020B0604020202020204" charset="0"/>
            </a:endParaRPr>
          </a:p>
        </p:txBody>
      </p:sp>
      <p:sp>
        <p:nvSpPr>
          <p:cNvPr id="15" name="Shape 125"/>
          <p:cNvSpPr txBox="1">
            <a:spLocks/>
          </p:cNvSpPr>
          <p:nvPr/>
        </p:nvSpPr>
        <p:spPr>
          <a:xfrm>
            <a:off x="4332506" y="3079131"/>
            <a:ext cx="3321471"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1600" b="0" dirty="0" smtClean="0">
                <a:solidFill>
                  <a:schemeClr val="tx1"/>
                </a:solidFill>
                <a:latin typeface="Karla" panose="020B0604020202020204" charset="0"/>
                <a:ea typeface="Karla" panose="020B0604020202020204" charset="0"/>
              </a:rPr>
              <a:t>Very common in ICS networks.</a:t>
            </a:r>
            <a:endParaRPr lang="en" sz="1600" dirty="0">
              <a:solidFill>
                <a:schemeClr val="tx1"/>
              </a:solidFill>
              <a:latin typeface="Karla" panose="020B0604020202020204" charset="0"/>
              <a:ea typeface="Karla" panose="020B0604020202020204" charset="0"/>
            </a:endParaRPr>
          </a:p>
        </p:txBody>
      </p:sp>
      <p:sp>
        <p:nvSpPr>
          <p:cNvPr id="16" name="Shape 125"/>
          <p:cNvSpPr txBox="1">
            <a:spLocks/>
          </p:cNvSpPr>
          <p:nvPr/>
        </p:nvSpPr>
        <p:spPr>
          <a:xfrm>
            <a:off x="5169759" y="3798481"/>
            <a:ext cx="3517041" cy="51226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1600" b="0" dirty="0" smtClean="0">
                <a:solidFill>
                  <a:schemeClr val="tx1"/>
                </a:solidFill>
                <a:latin typeface="Karla" panose="020B0604020202020204" charset="0"/>
                <a:ea typeface="Karla" panose="020B0604020202020204" charset="0"/>
              </a:rPr>
              <a:t>Controlling high power circuits.</a:t>
            </a:r>
            <a:endParaRPr lang="en" sz="1600" dirty="0">
              <a:solidFill>
                <a:schemeClr val="tx1"/>
              </a:solidFill>
              <a:latin typeface="Karla" panose="020B0604020202020204" charset="0"/>
              <a:ea typeface="Karla" panose="020B0604020202020204" charset="0"/>
            </a:endParaRPr>
          </a:p>
        </p:txBody>
      </p:sp>
    </p:spTree>
    <p:extLst>
      <p:ext uri="{BB962C8B-B14F-4D97-AF65-F5344CB8AC3E}">
        <p14:creationId xmlns:p14="http://schemas.microsoft.com/office/powerpoint/2010/main" val="1624051741"/>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 dirty="0" smtClean="0"/>
              <a:t>Physical Fingerprinting  </a:t>
            </a:r>
            <a:r>
              <a:rPr lang="en" sz="1800" dirty="0" smtClean="0"/>
              <a:t>Theory</a:t>
            </a:r>
            <a:endParaRPr lang="en" sz="18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Shape 132"/>
          <p:cNvSpPr txBox="1">
            <a:spLocks/>
          </p:cNvSpPr>
          <p:nvPr/>
        </p:nvSpPr>
        <p:spPr>
          <a:xfrm>
            <a:off x="422393" y="1491986"/>
            <a:ext cx="5364631"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 sz="2000" dirty="0"/>
              <a:t>Two </a:t>
            </a:r>
            <a:r>
              <a:rPr lang="en-US" sz="2000" dirty="0"/>
              <a:t>Proposed </a:t>
            </a:r>
            <a:r>
              <a:rPr lang="en-US" sz="2000" dirty="0" smtClean="0"/>
              <a:t>Methods for measurements </a:t>
            </a:r>
            <a:endParaRPr lang="en" sz="2000" dirty="0"/>
          </a:p>
        </p:txBody>
      </p:sp>
      <p:sp>
        <p:nvSpPr>
          <p:cNvPr id="12" name="Shape 132"/>
          <p:cNvSpPr txBox="1">
            <a:spLocks/>
          </p:cNvSpPr>
          <p:nvPr/>
        </p:nvSpPr>
        <p:spPr>
          <a:xfrm>
            <a:off x="5243197" y="2235937"/>
            <a:ext cx="3731359" cy="7918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600" b="1" dirty="0" smtClean="0"/>
              <a:t>*Unsolicited response timestamps.</a:t>
            </a:r>
          </a:p>
          <a:p>
            <a:pPr>
              <a:spcBef>
                <a:spcPts val="0"/>
              </a:spcBef>
              <a:buFont typeface="Karla"/>
              <a:buNone/>
            </a:pPr>
            <a:r>
              <a:rPr lang="en-US" sz="1600" dirty="0" smtClean="0"/>
              <a:t> M =t3 – </a:t>
            </a:r>
            <a:r>
              <a:rPr lang="en-US" sz="1600" dirty="0" err="1" smtClean="0"/>
              <a:t>t1</a:t>
            </a:r>
            <a:r>
              <a:rPr lang="en-US" sz="1600" dirty="0" smtClean="0"/>
              <a:t> </a:t>
            </a:r>
          </a:p>
        </p:txBody>
      </p:sp>
      <p:pic>
        <p:nvPicPr>
          <p:cNvPr id="13" name="תמונה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93" y="2007898"/>
            <a:ext cx="4430980" cy="2557996"/>
          </a:xfrm>
          <a:prstGeom prst="rect">
            <a:avLst/>
          </a:prstGeom>
        </p:spPr>
      </p:pic>
      <p:sp>
        <p:nvSpPr>
          <p:cNvPr id="14" name="Shape 132"/>
          <p:cNvSpPr txBox="1">
            <a:spLocks/>
          </p:cNvSpPr>
          <p:nvPr/>
        </p:nvSpPr>
        <p:spPr>
          <a:xfrm>
            <a:off x="5340071" y="3286896"/>
            <a:ext cx="3537613" cy="7918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600" b="1" dirty="0" smtClean="0"/>
              <a:t>SER Timestamp. </a:t>
            </a:r>
          </a:p>
          <a:p>
            <a:pPr>
              <a:spcBef>
                <a:spcPts val="0"/>
              </a:spcBef>
              <a:buFont typeface="Karla"/>
              <a:buNone/>
            </a:pPr>
            <a:r>
              <a:rPr lang="en-US" sz="1600" dirty="0" smtClean="0"/>
              <a:t>M= t2 – t1.</a:t>
            </a:r>
            <a:endParaRPr lang="en" sz="1600" dirty="0"/>
          </a:p>
        </p:txBody>
      </p:sp>
      <p:sp>
        <p:nvSpPr>
          <p:cNvPr id="10" name="Shape 132"/>
          <p:cNvSpPr txBox="1">
            <a:spLocks/>
          </p:cNvSpPr>
          <p:nvPr/>
        </p:nvSpPr>
        <p:spPr>
          <a:xfrm>
            <a:off x="124381" y="4670819"/>
            <a:ext cx="2766160" cy="34681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 sz="1200" dirty="0" smtClean="0"/>
              <a:t>*Showed </a:t>
            </a:r>
            <a:r>
              <a:rPr lang="en" sz="1200" dirty="0"/>
              <a:t>bad results, was not in use.</a:t>
            </a:r>
          </a:p>
        </p:txBody>
      </p:sp>
    </p:spTree>
    <p:extLst>
      <p:ext uri="{BB962C8B-B14F-4D97-AF65-F5344CB8AC3E}">
        <p14:creationId xmlns:p14="http://schemas.microsoft.com/office/powerpoint/2010/main" val="321445036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Physical Fingerprinting </a:t>
            </a:r>
            <a:r>
              <a:rPr lang="en-US" sz="1400" dirty="0" smtClean="0"/>
              <a:t>Theory</a:t>
            </a:r>
            <a:r>
              <a:rPr lang="en-US" dirty="0" smtClean="0"/>
              <a:t> </a:t>
            </a:r>
            <a:endParaRPr lang="en"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Shape 132"/>
          <p:cNvSpPr txBox="1">
            <a:spLocks/>
          </p:cNvSpPr>
          <p:nvPr/>
        </p:nvSpPr>
        <p:spPr>
          <a:xfrm>
            <a:off x="620220" y="1553364"/>
            <a:ext cx="4564954" cy="49427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dirty="0" smtClean="0"/>
              <a:t>Sequence Event Recorder - SER</a:t>
            </a:r>
            <a:endParaRPr lang="en" dirty="0"/>
          </a:p>
        </p:txBody>
      </p:sp>
      <p:sp>
        <p:nvSpPr>
          <p:cNvPr id="11" name="Shape 132"/>
          <p:cNvSpPr txBox="1">
            <a:spLocks/>
          </p:cNvSpPr>
          <p:nvPr/>
        </p:nvSpPr>
        <p:spPr>
          <a:xfrm>
            <a:off x="620220" y="2350807"/>
            <a:ext cx="5013273" cy="49427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Intelligent Standalone Micro-processor</a:t>
            </a:r>
            <a:endParaRPr lang="en" sz="1600" dirty="0"/>
          </a:p>
        </p:txBody>
      </p:sp>
      <p:sp>
        <p:nvSpPr>
          <p:cNvPr id="12" name="Shape 132"/>
          <p:cNvSpPr txBox="1">
            <a:spLocks/>
          </p:cNvSpPr>
          <p:nvPr/>
        </p:nvSpPr>
        <p:spPr>
          <a:xfrm>
            <a:off x="620220" y="2974945"/>
            <a:ext cx="5773323" cy="7918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Monitors </a:t>
            </a:r>
            <a:r>
              <a:rPr lang="en-US" sz="1600" dirty="0"/>
              <a:t>external inputs and records the time and sequence of the </a:t>
            </a:r>
            <a:r>
              <a:rPr lang="en-US" sz="1600" dirty="0" smtClean="0"/>
              <a:t>changes.</a:t>
            </a:r>
            <a:endParaRPr lang="en" sz="1600" dirty="0"/>
          </a:p>
        </p:txBody>
      </p:sp>
      <p:sp>
        <p:nvSpPr>
          <p:cNvPr id="13" name="Shape 132"/>
          <p:cNvSpPr txBox="1">
            <a:spLocks/>
          </p:cNvSpPr>
          <p:nvPr/>
        </p:nvSpPr>
        <p:spPr>
          <a:xfrm>
            <a:off x="620220" y="3896647"/>
            <a:ext cx="5284711" cy="7918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Often implemented in ICS system</a:t>
            </a:r>
            <a:endParaRPr lang="en" sz="1600" dirty="0"/>
          </a:p>
        </p:txBody>
      </p:sp>
      <p:grpSp>
        <p:nvGrpSpPr>
          <p:cNvPr id="20" name="Shape 347"/>
          <p:cNvGrpSpPr/>
          <p:nvPr/>
        </p:nvGrpSpPr>
        <p:grpSpPr>
          <a:xfrm>
            <a:off x="6605918" y="2372535"/>
            <a:ext cx="1151967" cy="1394247"/>
            <a:chOff x="584925" y="922575"/>
            <a:chExt cx="415200" cy="502525"/>
          </a:xfrm>
          <a:solidFill>
            <a:srgbClr val="BBE863"/>
          </a:solidFill>
        </p:grpSpPr>
        <p:sp>
          <p:nvSpPr>
            <p:cNvPr id="21" name="Shape 348"/>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2" name="Shape 349"/>
            <p:cNvSpPr/>
            <p:nvPr/>
          </p:nvSpPr>
          <p:spPr>
            <a:xfrm>
              <a:off x="621550" y="922575"/>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3" name="Shape 350"/>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734842450"/>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a:t>Physical fingerprinting </a:t>
            </a:r>
            <a:endParaRPr lang="en"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6" name="Shape 132"/>
          <p:cNvSpPr txBox="1">
            <a:spLocks/>
          </p:cNvSpPr>
          <p:nvPr/>
        </p:nvSpPr>
        <p:spPr>
          <a:xfrm>
            <a:off x="314652" y="1385574"/>
            <a:ext cx="2557133"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Formal Definition:</a:t>
            </a:r>
            <a:endParaRPr lang="en" sz="2000" dirty="0"/>
          </a:p>
        </p:txBody>
      </p:sp>
      <p:sp>
        <p:nvSpPr>
          <p:cNvPr id="11" name="Shape 125"/>
          <p:cNvSpPr txBox="1">
            <a:spLocks/>
          </p:cNvSpPr>
          <p:nvPr/>
        </p:nvSpPr>
        <p:spPr>
          <a:xfrm>
            <a:off x="4906003" y="505204"/>
            <a:ext cx="3247333" cy="48222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US" sz="1800" dirty="0" smtClean="0"/>
              <a:t>Generating the signature</a:t>
            </a:r>
            <a:endParaRPr lang="en" sz="1800" dirty="0"/>
          </a:p>
        </p:txBody>
      </p:sp>
      <p:sp>
        <p:nvSpPr>
          <p:cNvPr id="12" name="Shape 132"/>
          <p:cNvSpPr txBox="1">
            <a:spLocks/>
          </p:cNvSpPr>
          <p:nvPr/>
        </p:nvSpPr>
        <p:spPr>
          <a:xfrm>
            <a:off x="186084" y="1962935"/>
            <a:ext cx="3020666"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b="1" dirty="0" smtClean="0"/>
              <a:t>M</a:t>
            </a:r>
            <a:r>
              <a:rPr lang="en" sz="1400" dirty="0" smtClean="0"/>
              <a:t> – </a:t>
            </a:r>
            <a:r>
              <a:rPr lang="en" sz="1400" dirty="0" smtClean="0">
                <a:solidFill>
                  <a:srgbClr val="2ABBAD"/>
                </a:solidFill>
              </a:rPr>
              <a:t>Set of operation time  measurments of a spesific device.</a:t>
            </a:r>
            <a:endParaRPr lang="en" sz="1400" dirty="0">
              <a:solidFill>
                <a:srgbClr val="2ABBAD"/>
              </a:solidFill>
            </a:endParaRPr>
          </a:p>
        </p:txBody>
      </p:sp>
      <p:sp>
        <p:nvSpPr>
          <p:cNvPr id="13" name="Shape 132"/>
          <p:cNvSpPr txBox="1">
            <a:spLocks/>
          </p:cNvSpPr>
          <p:nvPr/>
        </p:nvSpPr>
        <p:spPr>
          <a:xfrm>
            <a:off x="3459372" y="1936104"/>
            <a:ext cx="3354400"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b="1" dirty="0" smtClean="0"/>
              <a:t>B</a:t>
            </a:r>
            <a:r>
              <a:rPr lang="en" sz="1400" dirty="0" smtClean="0"/>
              <a:t> – </a:t>
            </a:r>
            <a:r>
              <a:rPr lang="en" sz="1400" dirty="0" smtClean="0">
                <a:solidFill>
                  <a:srgbClr val="2ABBAD"/>
                </a:solidFill>
              </a:rPr>
              <a:t>Number of columns of the operation time histogram = #Features. </a:t>
            </a:r>
            <a:endParaRPr lang="en" sz="1400" dirty="0">
              <a:solidFill>
                <a:srgbClr val="2ABBAD"/>
              </a:solidFill>
            </a:endParaRPr>
          </a:p>
        </p:txBody>
      </p:sp>
      <p:sp>
        <p:nvSpPr>
          <p:cNvPr id="14" name="Shape 132"/>
          <p:cNvSpPr txBox="1">
            <a:spLocks/>
          </p:cNvSpPr>
          <p:nvPr/>
        </p:nvSpPr>
        <p:spPr>
          <a:xfrm>
            <a:off x="7002333" y="1921753"/>
            <a:ext cx="2141667"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b="1" dirty="0" smtClean="0"/>
              <a:t>H</a:t>
            </a:r>
            <a:r>
              <a:rPr lang="en" sz="1400" dirty="0" smtClean="0"/>
              <a:t> </a:t>
            </a:r>
            <a:r>
              <a:rPr lang="en" sz="1400" dirty="0" smtClean="0">
                <a:solidFill>
                  <a:srgbClr val="2ABBAD"/>
                </a:solidFill>
              </a:rPr>
              <a:t>– Global Max for operation time</a:t>
            </a:r>
            <a:endParaRPr lang="en" sz="1400" dirty="0">
              <a:solidFill>
                <a:srgbClr val="2ABBAD"/>
              </a:solidFill>
            </a:endParaRPr>
          </a:p>
        </p:txBody>
      </p:sp>
      <mc:AlternateContent xmlns:mc="http://schemas.openxmlformats.org/markup-compatibility/2006" xmlns:a14="http://schemas.microsoft.com/office/drawing/2010/main">
        <mc:Choice Requires="a14">
          <p:sp>
            <p:nvSpPr>
              <p:cNvPr id="16" name="Shape 132"/>
              <p:cNvSpPr txBox="1">
                <a:spLocks/>
              </p:cNvSpPr>
              <p:nvPr/>
            </p:nvSpPr>
            <p:spPr>
              <a:xfrm>
                <a:off x="1211814" y="2676359"/>
                <a:ext cx="6861352"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buNone/>
                </a:pPr>
                <a:r>
                  <a:rPr lang="en-US" sz="1400" dirty="0"/>
                  <a:t>We divide the range of possible values </a:t>
                </a:r>
                <a:r>
                  <a:rPr lang="en-US" sz="1400" dirty="0" smtClean="0"/>
                  <a:t>by the same thresholds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oMath>
                </a14:m>
                <a:r>
                  <a:rPr lang="en-US" sz="1400" dirty="0"/>
                  <a:t> where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rPr>
                      <m:t>𝑖</m:t>
                    </m:r>
                    <m:box>
                      <m:boxPr>
                        <m:ctrlPr>
                          <a:rPr lang="en-US" sz="1400" i="1">
                            <a:latin typeface="Cambria Math" panose="02040503050406030204" pitchFamily="18" charset="0"/>
                          </a:rPr>
                        </m:ctrlPr>
                      </m:boxPr>
                      <m:e>
                        <m:argPr>
                          <m:argSz m:val="-1"/>
                        </m:argPr>
                        <m:f>
                          <m:fPr>
                            <m:ctrlPr>
                              <a:rPr lang="en-US" sz="1400" i="1">
                                <a:latin typeface="Cambria Math" panose="02040503050406030204" pitchFamily="18" charset="0"/>
                              </a:rPr>
                            </m:ctrlPr>
                          </m:fPr>
                          <m:num>
                            <m:r>
                              <a:rPr lang="en-US" sz="1400" i="1">
                                <a:latin typeface="Cambria Math" panose="02040503050406030204" pitchFamily="18" charset="0"/>
                              </a:rPr>
                              <m:t>𝐻</m:t>
                            </m:r>
                          </m:num>
                          <m:den>
                            <m:r>
                              <a:rPr lang="en-US" sz="1400" i="1">
                                <a:latin typeface="Cambria Math" panose="02040503050406030204" pitchFamily="18" charset="0"/>
                              </a:rPr>
                              <m:t>𝐵</m:t>
                            </m:r>
                            <m:r>
                              <a:rPr lang="en-US" sz="1400" i="1">
                                <a:latin typeface="Cambria Math" panose="02040503050406030204" pitchFamily="18" charset="0"/>
                              </a:rPr>
                              <m:t>−</m:t>
                            </m:r>
                            <m:r>
                              <a:rPr lang="en-US" sz="1400" i="1">
                                <a:latin typeface="Cambria Math" panose="02040503050406030204" pitchFamily="18" charset="0"/>
                              </a:rPr>
                              <m:t>1</m:t>
                            </m:r>
                          </m:den>
                        </m:f>
                      </m:e>
                    </m:box>
                  </m:oMath>
                </a14:m>
                <a:endParaRPr lang="en" sz="1400" dirty="0"/>
              </a:p>
            </p:txBody>
          </p:sp>
        </mc:Choice>
        <mc:Fallback xmlns="">
          <p:sp>
            <p:nvSpPr>
              <p:cNvPr id="16" name="Shape 132"/>
              <p:cNvSpPr txBox="1">
                <a:spLocks noRot="1" noChangeAspect="1" noMove="1" noResize="1" noEditPoints="1" noAdjustHandles="1" noChangeArrowheads="1" noChangeShapeType="1" noTextEdit="1"/>
              </p:cNvSpPr>
              <p:nvPr/>
            </p:nvSpPr>
            <p:spPr>
              <a:xfrm>
                <a:off x="1211814" y="2676359"/>
                <a:ext cx="6861352" cy="441807"/>
              </a:xfrm>
              <a:prstGeom prst="rect">
                <a:avLst/>
              </a:prstGeom>
              <a:blipFill rotWithShape="0">
                <a:blip r:embed="rId3"/>
                <a:stretch>
                  <a:fillRect l="-267"/>
                </a:stretch>
              </a:blipFill>
              <a:ln>
                <a:noFill/>
              </a:ln>
            </p:spPr>
            <p:txBody>
              <a:bodyPr/>
              <a:lstStyle/>
              <a:p>
                <a:r>
                  <a:rPr lang="he-IL">
                    <a:noFill/>
                  </a:rPr>
                  <a:t> </a:t>
                </a:r>
              </a:p>
            </p:txBody>
          </p:sp>
        </mc:Fallback>
      </mc:AlternateContent>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049" y="3389783"/>
            <a:ext cx="6300301" cy="970723"/>
          </a:xfrm>
          <a:prstGeom prst="rect">
            <a:avLst/>
          </a:prstGeom>
        </p:spPr>
      </p:pic>
      <p:sp>
        <p:nvSpPr>
          <p:cNvPr id="15" name="Shape 132"/>
          <p:cNvSpPr txBox="1">
            <a:spLocks/>
          </p:cNvSpPr>
          <p:nvPr/>
        </p:nvSpPr>
        <p:spPr>
          <a:xfrm>
            <a:off x="2737357" y="1448664"/>
            <a:ext cx="3083413" cy="4418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200" dirty="0" smtClean="0">
                <a:solidFill>
                  <a:schemeClr val="accent1">
                    <a:lumMod val="75000"/>
                  </a:schemeClr>
                </a:solidFill>
              </a:rPr>
              <a:t>Same as CLRT with a slight change</a:t>
            </a:r>
            <a:endParaRPr lang="en" sz="1200" dirty="0">
              <a:solidFill>
                <a:schemeClr val="accent1">
                  <a:lumMod val="75000"/>
                </a:schemeClr>
              </a:solidFill>
            </a:endParaRPr>
          </a:p>
        </p:txBody>
      </p:sp>
    </p:spTree>
    <p:extLst>
      <p:ext uri="{BB962C8B-B14F-4D97-AF65-F5344CB8AC3E}">
        <p14:creationId xmlns:p14="http://schemas.microsoft.com/office/powerpoint/2010/main" val="386281117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Physical Fingerprinting </a:t>
            </a:r>
            <a:r>
              <a:rPr lang="en-US" sz="1800" dirty="0" smtClean="0"/>
              <a:t>Experiments</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Shape 132"/>
          <p:cNvSpPr txBox="1">
            <a:spLocks/>
          </p:cNvSpPr>
          <p:nvPr/>
        </p:nvSpPr>
        <p:spPr>
          <a:xfrm>
            <a:off x="4571998" y="2521284"/>
            <a:ext cx="4205331" cy="73055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All the measurments were devided to time ranges </a:t>
            </a:r>
            <a:endParaRPr lang="en" sz="2000" dirty="0"/>
          </a:p>
        </p:txBody>
      </p:sp>
      <p:sp>
        <p:nvSpPr>
          <p:cNvPr id="14" name="Shape 132"/>
          <p:cNvSpPr txBox="1">
            <a:spLocks/>
          </p:cNvSpPr>
          <p:nvPr/>
        </p:nvSpPr>
        <p:spPr>
          <a:xfrm>
            <a:off x="4571998" y="3510061"/>
            <a:ext cx="389143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Variance and Average were calculated for each time range.</a:t>
            </a:r>
            <a:endParaRPr lang="en" sz="2000" dirty="0"/>
          </a:p>
        </p:txBody>
      </p:sp>
      <p:sp>
        <p:nvSpPr>
          <p:cNvPr id="9" name="Shape 132"/>
          <p:cNvSpPr txBox="1">
            <a:spLocks/>
          </p:cNvSpPr>
          <p:nvPr/>
        </p:nvSpPr>
        <p:spPr>
          <a:xfrm>
            <a:off x="4571998" y="1790725"/>
            <a:ext cx="4205331" cy="73055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Same as CLRT measurments</a:t>
            </a:r>
            <a:endParaRPr lang="en" sz="2000"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1530680"/>
            <a:ext cx="4245520" cy="3264548"/>
          </a:xfrm>
          <a:prstGeom prst="rect">
            <a:avLst/>
          </a:prstGeom>
        </p:spPr>
      </p:pic>
    </p:spTree>
    <p:extLst>
      <p:ext uri="{BB962C8B-B14F-4D97-AF65-F5344CB8AC3E}">
        <p14:creationId xmlns:p14="http://schemas.microsoft.com/office/powerpoint/2010/main" val="70460096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Physical Fingerprinting </a:t>
            </a:r>
            <a:r>
              <a:rPr lang="en-US" sz="1800" dirty="0" smtClean="0"/>
              <a:t>Experiments</a:t>
            </a:r>
            <a:endParaRPr lang="en" sz="16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Shape 132"/>
          <p:cNvSpPr txBox="1">
            <a:spLocks/>
          </p:cNvSpPr>
          <p:nvPr/>
        </p:nvSpPr>
        <p:spPr>
          <a:xfrm>
            <a:off x="4934856" y="1926002"/>
            <a:ext cx="3243102" cy="4068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L</a:t>
            </a:r>
            <a:r>
              <a:rPr lang="en" sz="2000" dirty="0" smtClean="0"/>
              <a:t>ive samples | 92% Acc</a:t>
            </a:r>
            <a:endParaRPr lang="en" sz="2000" dirty="0"/>
          </a:p>
        </p:txBody>
      </p:sp>
      <p:sp>
        <p:nvSpPr>
          <p:cNvPr id="14" name="Shape 132"/>
          <p:cNvSpPr txBox="1">
            <a:spLocks/>
          </p:cNvSpPr>
          <p:nvPr/>
        </p:nvSpPr>
        <p:spPr>
          <a:xfrm>
            <a:off x="4934856" y="2755042"/>
            <a:ext cx="389143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Synthetic samples | Low </a:t>
            </a:r>
            <a:r>
              <a:rPr lang="en-US" sz="2000" dirty="0" err="1" smtClean="0"/>
              <a:t>Acc</a:t>
            </a:r>
            <a:endParaRPr lang="en" sz="2000" dirty="0"/>
          </a:p>
        </p:txBody>
      </p:sp>
      <p:sp>
        <p:nvSpPr>
          <p:cNvPr id="11" name="Shape 132"/>
          <p:cNvSpPr txBox="1">
            <a:spLocks/>
          </p:cNvSpPr>
          <p:nvPr/>
        </p:nvSpPr>
        <p:spPr>
          <a:xfrm>
            <a:off x="4934856" y="3609696"/>
            <a:ext cx="3891436" cy="67020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The combination (Grey box) shows great result!</a:t>
            </a:r>
            <a:endParaRPr lang="en" sz="2000" dirty="0"/>
          </a:p>
        </p:txBody>
      </p:sp>
      <p:pic>
        <p:nvPicPr>
          <p:cNvPr id="3" name="תמונה 2"/>
          <p:cNvPicPr>
            <a:picLocks noChangeAspect="1"/>
          </p:cNvPicPr>
          <p:nvPr/>
        </p:nvPicPr>
        <p:blipFill>
          <a:blip r:embed="rId3"/>
          <a:stretch>
            <a:fillRect/>
          </a:stretch>
        </p:blipFill>
        <p:spPr>
          <a:xfrm>
            <a:off x="261259" y="1502322"/>
            <a:ext cx="4406667" cy="3344014"/>
          </a:xfrm>
          <a:prstGeom prst="rect">
            <a:avLst/>
          </a:prstGeom>
        </p:spPr>
      </p:pic>
    </p:spTree>
    <p:extLst>
      <p:ext uri="{BB962C8B-B14F-4D97-AF65-F5344CB8AC3E}">
        <p14:creationId xmlns:p14="http://schemas.microsoft.com/office/powerpoint/2010/main" val="83750385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46458" y="398400"/>
            <a:ext cx="7370699" cy="857400"/>
          </a:xfrm>
          <a:prstGeom prst="rect">
            <a:avLst/>
          </a:prstGeom>
        </p:spPr>
        <p:txBody>
          <a:bodyPr lIns="91425" tIns="91425" rIns="91425" bIns="91425" anchor="t" anchorCtr="0">
            <a:noAutofit/>
          </a:bodyPr>
          <a:lstStyle/>
          <a:p>
            <a:pPr lvl="0"/>
            <a:r>
              <a:rPr lang="en-US" dirty="0" smtClean="0"/>
              <a:t>Experiments Results</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Shape 132"/>
          <p:cNvSpPr txBox="1">
            <a:spLocks/>
          </p:cNvSpPr>
          <p:nvPr/>
        </p:nvSpPr>
        <p:spPr>
          <a:xfrm>
            <a:off x="916661" y="2566266"/>
            <a:ext cx="7069517"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 sz="3200" dirty="0" smtClean="0"/>
              <a:t>CLRT – 99% Acc   |  Physical – 92% Acc</a:t>
            </a:r>
            <a:endParaRPr lang="en" sz="3200" dirty="0"/>
          </a:p>
        </p:txBody>
      </p:sp>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4" name="Shape 132"/>
          <p:cNvSpPr txBox="1">
            <a:spLocks/>
          </p:cNvSpPr>
          <p:nvPr/>
        </p:nvSpPr>
        <p:spPr>
          <a:xfrm>
            <a:off x="947372" y="1638958"/>
            <a:ext cx="7008096"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 sz="2000" dirty="0" smtClean="0"/>
              <a:t>Both methods results are great but not perfect. Therefore they could be a nice augmentation for traditional IDS.</a:t>
            </a:r>
            <a:endParaRPr lang="en" sz="2000" dirty="0"/>
          </a:p>
        </p:txBody>
      </p:sp>
      <p:sp>
        <p:nvSpPr>
          <p:cNvPr id="15" name="Shape 132"/>
          <p:cNvSpPr txBox="1">
            <a:spLocks/>
          </p:cNvSpPr>
          <p:nvPr/>
        </p:nvSpPr>
        <p:spPr>
          <a:xfrm>
            <a:off x="937108" y="3484349"/>
            <a:ext cx="7189398"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 sz="2000" dirty="0" smtClean="0"/>
              <a:t>ANN and Na</a:t>
            </a:r>
            <a:r>
              <a:rPr lang="en-US" sz="2000" dirty="0" smtClean="0"/>
              <a:t>ï</a:t>
            </a:r>
            <a:r>
              <a:rPr lang="en" sz="2000" dirty="0" smtClean="0"/>
              <a:t>ve Base that were used are very </a:t>
            </a:r>
            <a:r>
              <a:rPr lang="en" sz="2000" b="1" dirty="0" smtClean="0"/>
              <a:t>scalable</a:t>
            </a:r>
            <a:r>
              <a:rPr lang="en" sz="2000" dirty="0" smtClean="0"/>
              <a:t> and further experiments hints that the </a:t>
            </a:r>
            <a:r>
              <a:rPr lang="en" sz="2000" b="1" dirty="0" smtClean="0"/>
              <a:t>results</a:t>
            </a:r>
            <a:r>
              <a:rPr lang="en" sz="2000" dirty="0" smtClean="0"/>
              <a:t> </a:t>
            </a:r>
            <a:r>
              <a:rPr lang="en" sz="2000" b="1" dirty="0" smtClean="0"/>
              <a:t>refine</a:t>
            </a:r>
            <a:r>
              <a:rPr lang="en" sz="2000" dirty="0" smtClean="0"/>
              <a:t> </a:t>
            </a:r>
            <a:r>
              <a:rPr lang="en" sz="2000" b="1" dirty="0" smtClean="0"/>
              <a:t>with</a:t>
            </a:r>
            <a:r>
              <a:rPr lang="en" sz="2000" dirty="0" smtClean="0"/>
              <a:t> </a:t>
            </a:r>
            <a:r>
              <a:rPr lang="en" sz="2000" b="1" dirty="0" smtClean="0"/>
              <a:t>time</a:t>
            </a:r>
            <a:r>
              <a:rPr lang="en" sz="2000" dirty="0" smtClean="0"/>
              <a:t>. </a:t>
            </a:r>
            <a:endParaRPr lang="en" sz="2000" dirty="0"/>
          </a:p>
        </p:txBody>
      </p:sp>
      <p:grpSp>
        <p:nvGrpSpPr>
          <p:cNvPr id="16" name="Shape 489"/>
          <p:cNvGrpSpPr/>
          <p:nvPr/>
        </p:nvGrpSpPr>
        <p:grpSpPr>
          <a:xfrm>
            <a:off x="7415730" y="224102"/>
            <a:ext cx="801427" cy="759623"/>
            <a:chOff x="5300400" y="3670175"/>
            <a:chExt cx="421300" cy="399325"/>
          </a:xfrm>
          <a:solidFill>
            <a:srgbClr val="BBE863"/>
          </a:solidFill>
        </p:grpSpPr>
        <p:sp>
          <p:nvSpPr>
            <p:cNvPr id="17" name="Shape 490"/>
            <p:cNvSpPr/>
            <p:nvPr/>
          </p:nvSpPr>
          <p:spPr>
            <a:xfrm>
              <a:off x="5300400" y="3708025"/>
              <a:ext cx="421300" cy="267450"/>
            </a:xfrm>
            <a:custGeom>
              <a:avLst/>
              <a:gdLst/>
              <a:ahLst/>
              <a:cxnLst/>
              <a:rect l="0" t="0" r="0" b="0"/>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8" name="Shape 491"/>
            <p:cNvSpPr/>
            <p:nvPr/>
          </p:nvSpPr>
          <p:spPr>
            <a:xfrm>
              <a:off x="5498825" y="3670175"/>
              <a:ext cx="24450" cy="25650"/>
            </a:xfrm>
            <a:custGeom>
              <a:avLst/>
              <a:gdLst/>
              <a:ahLst/>
              <a:cxnLst/>
              <a:rect l="0" t="0" r="0" b="0"/>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9" name="Shape 492"/>
            <p:cNvSpPr/>
            <p:nvPr/>
          </p:nvSpPr>
          <p:spPr>
            <a:xfrm>
              <a:off x="5366325" y="3987675"/>
              <a:ext cx="61100" cy="81825"/>
            </a:xfrm>
            <a:custGeom>
              <a:avLst/>
              <a:gdLst/>
              <a:ahLst/>
              <a:cxnLst/>
              <a:rect l="0" t="0" r="0" b="0"/>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0" name="Shape 493"/>
            <p:cNvSpPr/>
            <p:nvPr/>
          </p:nvSpPr>
          <p:spPr>
            <a:xfrm>
              <a:off x="5594700" y="3987675"/>
              <a:ext cx="61075" cy="81825"/>
            </a:xfrm>
            <a:custGeom>
              <a:avLst/>
              <a:gdLst/>
              <a:ahLst/>
              <a:cxnLst/>
              <a:rect l="0" t="0" r="0" b="0"/>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1" name="Shape 494"/>
            <p:cNvSpPr/>
            <p:nvPr/>
          </p:nvSpPr>
          <p:spPr>
            <a:xfrm>
              <a:off x="5324825" y="3732450"/>
              <a:ext cx="372475" cy="218600"/>
            </a:xfrm>
            <a:custGeom>
              <a:avLst/>
              <a:gdLst/>
              <a:ahLst/>
              <a:cxnLst/>
              <a:rect l="0" t="0" r="0" b="0"/>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74134833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pSp>
        <p:nvGrpSpPr>
          <p:cNvPr id="8" name="Shape 546"/>
          <p:cNvGrpSpPr/>
          <p:nvPr/>
        </p:nvGrpSpPr>
        <p:grpSpPr>
          <a:xfrm>
            <a:off x="1409562" y="2957633"/>
            <a:ext cx="406667" cy="369611"/>
            <a:chOff x="4562200" y="4968250"/>
            <a:chExt cx="549550" cy="499475"/>
          </a:xfrm>
          <a:solidFill>
            <a:srgbClr val="BBE863"/>
          </a:solidFill>
        </p:grpSpPr>
        <p:sp>
          <p:nvSpPr>
            <p:cNvPr id="9" name="Shape 547"/>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0" name="Shape 548"/>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1" name="Shape 549"/>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2" name="Shape 550"/>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3" name="Shape 551"/>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grpFill/>
            <a:ln>
              <a:noFill/>
            </a:ln>
          </p:spPr>
          <p:txBody>
            <a:bodyPr lIns="91425" tIns="91425" rIns="91425" bIns="91425" anchor="ctr" anchorCtr="0">
              <a:noAutofit/>
            </a:bodyPr>
            <a:lstStyle/>
            <a:p>
              <a:pPr lvl="0">
                <a:spcBef>
                  <a:spcPts val="0"/>
                </a:spcBef>
                <a:buNone/>
              </a:pPr>
              <a:endParaRPr/>
            </a:p>
          </p:txBody>
        </p:sp>
      </p:grpSp>
      <p:sp>
        <p:nvSpPr>
          <p:cNvPr id="125"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ICS Security Importance</a:t>
            </a:r>
            <a:endParaRPr lang="en" dirty="0"/>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448" y="2826863"/>
            <a:ext cx="782980" cy="782980"/>
          </a:xfrm>
          <a:prstGeom prst="rect">
            <a:avLst/>
          </a:prstGeom>
        </p:spPr>
      </p:pic>
      <p:pic>
        <p:nvPicPr>
          <p:cNvPr id="4" name="תמונה 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38271" y="2058764"/>
            <a:ext cx="1780975" cy="1780975"/>
          </a:xfrm>
          <a:prstGeom prst="rect">
            <a:avLst/>
          </a:prstGeom>
        </p:spPr>
      </p:pic>
      <p:pic>
        <p:nvPicPr>
          <p:cNvPr id="5" name="תמונה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0115" y="1902649"/>
            <a:ext cx="2009131" cy="2284847"/>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1.11111E-6 -2.46914E-6 L 0.54288 -0.00185 " pathEditMode="relative" rAng="0" ptsTypes="AA">
                                      <p:cBhvr>
                                        <p:cTn id="18" dur="2000" fill="hold"/>
                                        <p:tgtEl>
                                          <p:spTgt spid="8"/>
                                        </p:tgtEl>
                                        <p:attrNameLst>
                                          <p:attrName>ppt_x</p:attrName>
                                          <p:attrName>ppt_y</p:attrName>
                                        </p:attrNameLst>
                                      </p:cBhvr>
                                      <p:rCtr x="27135" y="-9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ctrTitle"/>
          </p:nvPr>
        </p:nvSpPr>
        <p:spPr>
          <a:xfrm>
            <a:off x="1400629" y="2292900"/>
            <a:ext cx="6218132" cy="741538"/>
          </a:xfrm>
          <a:prstGeom prst="rect">
            <a:avLst/>
          </a:prstGeom>
        </p:spPr>
        <p:txBody>
          <a:bodyPr lIns="91425" tIns="91425" rIns="91425" bIns="91425" anchor="b" anchorCtr="0">
            <a:noAutofit/>
          </a:bodyPr>
          <a:lstStyle/>
          <a:p>
            <a:pPr lvl="0"/>
            <a:r>
              <a:rPr lang="en-US" dirty="0"/>
              <a:t>Robustness against forgery</a:t>
            </a:r>
            <a:endParaRPr lang="en" dirty="0"/>
          </a:p>
        </p:txBody>
      </p:sp>
    </p:spTree>
    <p:extLst>
      <p:ext uri="{BB962C8B-B14F-4D97-AF65-F5344CB8AC3E}">
        <p14:creationId xmlns:p14="http://schemas.microsoft.com/office/powerpoint/2010/main" val="802980671"/>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46458" y="398400"/>
            <a:ext cx="7370699" cy="857400"/>
          </a:xfrm>
          <a:prstGeom prst="rect">
            <a:avLst/>
          </a:prstGeom>
        </p:spPr>
        <p:txBody>
          <a:bodyPr lIns="91425" tIns="91425" rIns="91425" bIns="91425" anchor="t" anchorCtr="0">
            <a:noAutofit/>
          </a:bodyPr>
          <a:lstStyle/>
          <a:p>
            <a:pPr lvl="0"/>
            <a:r>
              <a:rPr lang="en-US" dirty="0" smtClean="0"/>
              <a:t>Robustness against forgery</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5" name="Shape 132"/>
          <p:cNvSpPr txBox="1">
            <a:spLocks/>
          </p:cNvSpPr>
          <p:nvPr/>
        </p:nvSpPr>
        <p:spPr>
          <a:xfrm>
            <a:off x="409852" y="1754959"/>
            <a:ext cx="5946703"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US" sz="1800" dirty="0" smtClean="0"/>
              <a:t>Inheritance of randomness in the adversary’s machine</a:t>
            </a:r>
            <a:endParaRPr lang="en" sz="1800" dirty="0"/>
          </a:p>
        </p:txBody>
      </p:sp>
      <p:sp>
        <p:nvSpPr>
          <p:cNvPr id="22" name="Shape 132"/>
          <p:cNvSpPr txBox="1">
            <a:spLocks/>
          </p:cNvSpPr>
          <p:nvPr/>
        </p:nvSpPr>
        <p:spPr>
          <a:xfrm>
            <a:off x="409853" y="2495144"/>
            <a:ext cx="7189398"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Physical fingerprinting – The </a:t>
            </a:r>
            <a:r>
              <a:rPr lang="en-US" sz="1600" b="1" dirty="0" smtClean="0"/>
              <a:t>attacker’s</a:t>
            </a:r>
            <a:r>
              <a:rPr lang="en-US" sz="1600" dirty="0" smtClean="0"/>
              <a:t> machine has to be and stay </a:t>
            </a:r>
            <a:r>
              <a:rPr lang="en-US" sz="1600" b="1" dirty="0" smtClean="0"/>
              <a:t>synchronized</a:t>
            </a:r>
            <a:r>
              <a:rPr lang="en-US" sz="1600" dirty="0" smtClean="0"/>
              <a:t> with the </a:t>
            </a:r>
            <a:r>
              <a:rPr lang="en-US" sz="1600" b="1" dirty="0" smtClean="0"/>
              <a:t>target</a:t>
            </a:r>
            <a:r>
              <a:rPr lang="en-US" sz="1600" dirty="0" smtClean="0"/>
              <a:t> machine </a:t>
            </a:r>
            <a:r>
              <a:rPr lang="en-US" sz="1600" dirty="0"/>
              <a:t>by </a:t>
            </a:r>
            <a:r>
              <a:rPr lang="en-US" sz="1600" dirty="0" smtClean="0"/>
              <a:t>millisecond resolution</a:t>
            </a:r>
            <a:endParaRPr lang="en" sz="1600" dirty="0"/>
          </a:p>
        </p:txBody>
      </p:sp>
      <p:sp>
        <p:nvSpPr>
          <p:cNvPr id="23" name="Shape 132"/>
          <p:cNvSpPr txBox="1">
            <a:spLocks/>
          </p:cNvSpPr>
          <p:nvPr/>
        </p:nvSpPr>
        <p:spPr>
          <a:xfrm>
            <a:off x="409852" y="3456278"/>
            <a:ext cx="5830173"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On modern systems - not that difficult… </a:t>
            </a:r>
            <a:r>
              <a:rPr lang="en-US" sz="1600" b="1" dirty="0" smtClean="0"/>
              <a:t>but</a:t>
            </a:r>
            <a:r>
              <a:rPr lang="en-US" sz="1600" dirty="0" smtClean="0"/>
              <a:t>! </a:t>
            </a:r>
            <a:br>
              <a:rPr lang="en-US" sz="1600" dirty="0" smtClean="0"/>
            </a:br>
            <a:r>
              <a:rPr lang="en-US" sz="600" dirty="0" smtClean="0"/>
              <a:t/>
            </a:r>
            <a:br>
              <a:rPr lang="en-US" sz="600" dirty="0" smtClean="0"/>
            </a:br>
            <a:r>
              <a:rPr lang="en-US" sz="1600" dirty="0" smtClean="0"/>
              <a:t>ICS’s Legacy devices usually experience clock skew.  </a:t>
            </a:r>
            <a:endParaRPr lang="en" sz="1600" dirty="0"/>
          </a:p>
        </p:txBody>
      </p:sp>
      <p:sp>
        <p:nvSpPr>
          <p:cNvPr id="25" name="Shape 460"/>
          <p:cNvSpPr/>
          <p:nvPr/>
        </p:nvSpPr>
        <p:spPr>
          <a:xfrm>
            <a:off x="7201557" y="2883823"/>
            <a:ext cx="795388" cy="1144911"/>
          </a:xfrm>
          <a:custGeom>
            <a:avLst/>
            <a:gdLst/>
            <a:ahLst/>
            <a:cxnLst/>
            <a:rect l="0" t="0" r="0" b="0"/>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BBE863"/>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344625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46458" y="398400"/>
            <a:ext cx="7370699" cy="857400"/>
          </a:xfrm>
          <a:prstGeom prst="rect">
            <a:avLst/>
          </a:prstGeom>
        </p:spPr>
        <p:txBody>
          <a:bodyPr lIns="91425" tIns="91425" rIns="91425" bIns="91425" anchor="t" anchorCtr="0">
            <a:noAutofit/>
          </a:bodyPr>
          <a:lstStyle/>
          <a:p>
            <a:pPr lvl="0"/>
            <a:r>
              <a:rPr lang="en-US" dirty="0" smtClean="0"/>
              <a:t>Robustness against forgery</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3" name="Shape 132"/>
          <p:cNvSpPr txBox="1">
            <a:spLocks/>
          </p:cNvSpPr>
          <p:nvPr/>
        </p:nvSpPr>
        <p:spPr>
          <a:xfrm>
            <a:off x="557337" y="1447379"/>
            <a:ext cx="3454223"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dirty="0" smtClean="0"/>
              <a:t>2 Classes of attackers:</a:t>
            </a:r>
            <a:endParaRPr lang="en" dirty="0"/>
          </a:p>
        </p:txBody>
      </p:sp>
      <p:sp>
        <p:nvSpPr>
          <p:cNvPr id="25" name="Shape 460"/>
          <p:cNvSpPr/>
          <p:nvPr/>
        </p:nvSpPr>
        <p:spPr>
          <a:xfrm>
            <a:off x="7201557" y="2883823"/>
            <a:ext cx="795388" cy="1144911"/>
          </a:xfrm>
          <a:custGeom>
            <a:avLst/>
            <a:gdLst/>
            <a:ahLst/>
            <a:cxnLst/>
            <a:rect l="0" t="0" r="0" b="0"/>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BBE863"/>
          </a:solidFill>
          <a:ln>
            <a:noFill/>
          </a:ln>
        </p:spPr>
        <p:txBody>
          <a:bodyPr lIns="91425" tIns="91425" rIns="91425" bIns="91425" anchor="ctr" anchorCtr="0">
            <a:noAutofit/>
          </a:bodyPr>
          <a:lstStyle/>
          <a:p>
            <a:pPr lvl="0">
              <a:spcBef>
                <a:spcPts val="0"/>
              </a:spcBef>
              <a:buNone/>
            </a:pPr>
            <a:endParaRPr/>
          </a:p>
        </p:txBody>
      </p:sp>
      <p:sp>
        <p:nvSpPr>
          <p:cNvPr id="10" name="Shape 132"/>
          <p:cNvSpPr txBox="1">
            <a:spLocks/>
          </p:cNvSpPr>
          <p:nvPr/>
        </p:nvSpPr>
        <p:spPr>
          <a:xfrm>
            <a:off x="557338" y="2066745"/>
            <a:ext cx="2488204"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(1) Compromised device</a:t>
            </a:r>
            <a:endParaRPr lang="en" sz="1600" dirty="0"/>
          </a:p>
        </p:txBody>
      </p:sp>
      <p:sp>
        <p:nvSpPr>
          <p:cNvPr id="11" name="Shape 132"/>
          <p:cNvSpPr txBox="1">
            <a:spLocks/>
          </p:cNvSpPr>
          <p:nvPr/>
        </p:nvSpPr>
        <p:spPr>
          <a:xfrm>
            <a:off x="3889600" y="2066745"/>
            <a:ext cx="2392340"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(2) Physical access</a:t>
            </a:r>
            <a:endParaRPr lang="en" sz="1600" dirty="0"/>
          </a:p>
        </p:txBody>
      </p:sp>
      <p:sp>
        <p:nvSpPr>
          <p:cNvPr id="12" name="Shape 132"/>
          <p:cNvSpPr txBox="1">
            <a:spLocks/>
          </p:cNvSpPr>
          <p:nvPr/>
        </p:nvSpPr>
        <p:spPr>
          <a:xfrm>
            <a:off x="557338" y="2537134"/>
            <a:ext cx="2392340"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200" dirty="0" smtClean="0"/>
              <a:t>Low computational power</a:t>
            </a:r>
            <a:endParaRPr lang="en" sz="1200" dirty="0"/>
          </a:p>
        </p:txBody>
      </p:sp>
      <p:sp>
        <p:nvSpPr>
          <p:cNvPr id="14" name="Shape 132"/>
          <p:cNvSpPr txBox="1">
            <a:spLocks/>
          </p:cNvSpPr>
          <p:nvPr/>
        </p:nvSpPr>
        <p:spPr>
          <a:xfrm>
            <a:off x="3871530" y="2537133"/>
            <a:ext cx="2392340"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200" dirty="0" smtClean="0"/>
              <a:t>Strong machine</a:t>
            </a:r>
            <a:endParaRPr lang="en" sz="1200" dirty="0"/>
          </a:p>
        </p:txBody>
      </p:sp>
      <p:sp>
        <p:nvSpPr>
          <p:cNvPr id="17" name="Shape 132"/>
          <p:cNvSpPr txBox="1">
            <a:spLocks/>
          </p:cNvSpPr>
          <p:nvPr/>
        </p:nvSpPr>
        <p:spPr>
          <a:xfrm>
            <a:off x="557336" y="3306238"/>
            <a:ext cx="3454223"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dirty="0" smtClean="0"/>
              <a:t>1 Assumption:</a:t>
            </a:r>
            <a:endParaRPr lang="en" dirty="0"/>
          </a:p>
        </p:txBody>
      </p:sp>
      <p:sp>
        <p:nvSpPr>
          <p:cNvPr id="18" name="Shape 132"/>
          <p:cNvSpPr txBox="1">
            <a:spLocks/>
          </p:cNvSpPr>
          <p:nvPr/>
        </p:nvSpPr>
        <p:spPr>
          <a:xfrm>
            <a:off x="557336" y="3923575"/>
            <a:ext cx="5610668"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The attacker gathered accurate data samples and has</a:t>
            </a:r>
            <a:br>
              <a:rPr lang="en-US" sz="1600" dirty="0" smtClean="0"/>
            </a:br>
            <a:r>
              <a:rPr lang="en-US" sz="1600" dirty="0" smtClean="0"/>
              <a:t>perfect knowledge about the signatures he wants to spoof.</a:t>
            </a:r>
            <a:endParaRPr lang="en" sz="1600" dirty="0"/>
          </a:p>
        </p:txBody>
      </p:sp>
    </p:spTree>
    <p:extLst>
      <p:ext uri="{BB962C8B-B14F-4D97-AF65-F5344CB8AC3E}">
        <p14:creationId xmlns:p14="http://schemas.microsoft.com/office/powerpoint/2010/main" val="381739984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11" grpId="0"/>
      <p:bldP spid="12" grpId="0"/>
      <p:bldP spid="14" grpId="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46458" y="398400"/>
            <a:ext cx="7370699" cy="857400"/>
          </a:xfrm>
          <a:prstGeom prst="rect">
            <a:avLst/>
          </a:prstGeom>
        </p:spPr>
        <p:txBody>
          <a:bodyPr lIns="91425" tIns="91425" rIns="91425" bIns="91425" anchor="t" anchorCtr="0">
            <a:noAutofit/>
          </a:bodyPr>
          <a:lstStyle/>
          <a:p>
            <a:pPr lvl="0"/>
            <a:r>
              <a:rPr lang="en-US" dirty="0" smtClean="0"/>
              <a:t>Robustness against forgery</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5" name="Shape 460"/>
          <p:cNvSpPr/>
          <p:nvPr/>
        </p:nvSpPr>
        <p:spPr>
          <a:xfrm>
            <a:off x="7201557" y="2883823"/>
            <a:ext cx="795388" cy="1144911"/>
          </a:xfrm>
          <a:custGeom>
            <a:avLst/>
            <a:gdLst/>
            <a:ahLst/>
            <a:cxnLst/>
            <a:rect l="0" t="0" r="0" b="0"/>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BBE863"/>
          </a:solidFill>
          <a:ln>
            <a:noFill/>
          </a:ln>
        </p:spPr>
        <p:txBody>
          <a:bodyPr lIns="91425" tIns="91425" rIns="91425" bIns="91425" anchor="ctr" anchorCtr="0">
            <a:noAutofit/>
          </a:bodyPr>
          <a:lstStyle/>
          <a:p>
            <a:pPr lvl="0">
              <a:spcBef>
                <a:spcPts val="0"/>
              </a:spcBef>
              <a:buNone/>
            </a:pPr>
            <a:endParaRPr/>
          </a:p>
        </p:txBody>
      </p:sp>
      <p:sp>
        <p:nvSpPr>
          <p:cNvPr id="17" name="Shape 132"/>
          <p:cNvSpPr txBox="1">
            <a:spLocks/>
          </p:cNvSpPr>
          <p:nvPr/>
        </p:nvSpPr>
        <p:spPr>
          <a:xfrm>
            <a:off x="520465" y="1521869"/>
            <a:ext cx="3454223"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dirty="0" smtClean="0"/>
              <a:t>But In Reality</a:t>
            </a:r>
            <a:endParaRPr lang="en" dirty="0"/>
          </a:p>
        </p:txBody>
      </p:sp>
      <p:sp>
        <p:nvSpPr>
          <p:cNvPr id="18" name="Shape 132"/>
          <p:cNvSpPr txBox="1">
            <a:spLocks/>
          </p:cNvSpPr>
          <p:nvPr/>
        </p:nvSpPr>
        <p:spPr>
          <a:xfrm>
            <a:off x="520465" y="2139206"/>
            <a:ext cx="5610668" cy="39000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Gathering this data for the weaker attacker is difficult:</a:t>
            </a:r>
            <a:endParaRPr lang="en" sz="1600" dirty="0"/>
          </a:p>
        </p:txBody>
      </p:sp>
      <p:sp>
        <p:nvSpPr>
          <p:cNvPr id="13" name="Shape 132"/>
          <p:cNvSpPr txBox="1">
            <a:spLocks/>
          </p:cNvSpPr>
          <p:nvPr/>
        </p:nvSpPr>
        <p:spPr>
          <a:xfrm>
            <a:off x="520464" y="2867959"/>
            <a:ext cx="6418651" cy="39000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Legacy device – might not have a promiscuous mode network card.</a:t>
            </a:r>
            <a:endParaRPr lang="en" sz="1600" dirty="0"/>
          </a:p>
        </p:txBody>
      </p:sp>
      <p:sp>
        <p:nvSpPr>
          <p:cNvPr id="15" name="Shape 132"/>
          <p:cNvSpPr txBox="1">
            <a:spLocks/>
          </p:cNvSpPr>
          <p:nvPr/>
        </p:nvSpPr>
        <p:spPr>
          <a:xfrm>
            <a:off x="520464" y="3479623"/>
            <a:ext cx="5968826" cy="39000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smtClean="0"/>
              <a:t>Any monitoring code on a ‘weak’ device should skew it’s measurements. </a:t>
            </a:r>
            <a:endParaRPr lang="en" sz="1600" dirty="0"/>
          </a:p>
        </p:txBody>
      </p:sp>
    </p:spTree>
    <p:extLst>
      <p:ext uri="{BB962C8B-B14F-4D97-AF65-F5344CB8AC3E}">
        <p14:creationId xmlns:p14="http://schemas.microsoft.com/office/powerpoint/2010/main" val="167224314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3"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46458" y="398400"/>
            <a:ext cx="7370699" cy="857400"/>
          </a:xfrm>
          <a:prstGeom prst="rect">
            <a:avLst/>
          </a:prstGeom>
        </p:spPr>
        <p:txBody>
          <a:bodyPr lIns="91425" tIns="91425" rIns="91425" bIns="91425" anchor="t" anchorCtr="0">
            <a:noAutofit/>
          </a:bodyPr>
          <a:lstStyle/>
          <a:p>
            <a:pPr lvl="0"/>
            <a:r>
              <a:rPr lang="en-US" dirty="0" smtClean="0"/>
              <a:t>Robustness against forgery</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7" name="Shape 132"/>
          <p:cNvSpPr txBox="1">
            <a:spLocks/>
          </p:cNvSpPr>
          <p:nvPr/>
        </p:nvSpPr>
        <p:spPr>
          <a:xfrm>
            <a:off x="520464" y="1189553"/>
            <a:ext cx="3454223"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dirty="0" smtClean="0"/>
              <a:t>CLRT Forgery Test</a:t>
            </a:r>
            <a:endParaRPr lang="en" dirty="0"/>
          </a:p>
        </p:txBody>
      </p:sp>
      <p:sp>
        <p:nvSpPr>
          <p:cNvPr id="18" name="Shape 132"/>
          <p:cNvSpPr txBox="1">
            <a:spLocks/>
          </p:cNvSpPr>
          <p:nvPr/>
        </p:nvSpPr>
        <p:spPr>
          <a:xfrm>
            <a:off x="520464" y="1673387"/>
            <a:ext cx="8070470" cy="39000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err="1" smtClean="0"/>
              <a:t>DNP3</a:t>
            </a:r>
            <a:r>
              <a:rPr lang="en-US" sz="1600" dirty="0" smtClean="0"/>
              <a:t> protocol was modified so it will include 1 microsecond  sleep statements.</a:t>
            </a:r>
            <a:endParaRPr lang="en" sz="1600"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665" y="2130844"/>
            <a:ext cx="3015021" cy="2493030"/>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497" y="2130843"/>
            <a:ext cx="3022629" cy="2501781"/>
          </a:xfrm>
          <a:prstGeom prst="rect">
            <a:avLst/>
          </a:prstGeom>
        </p:spPr>
      </p:pic>
    </p:spTree>
    <p:extLst>
      <p:ext uri="{BB962C8B-B14F-4D97-AF65-F5344CB8AC3E}">
        <p14:creationId xmlns:p14="http://schemas.microsoft.com/office/powerpoint/2010/main" val="248569033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46458" y="398400"/>
            <a:ext cx="7370699" cy="857400"/>
          </a:xfrm>
          <a:prstGeom prst="rect">
            <a:avLst/>
          </a:prstGeom>
        </p:spPr>
        <p:txBody>
          <a:bodyPr lIns="91425" tIns="91425" rIns="91425" bIns="91425" anchor="t" anchorCtr="0">
            <a:noAutofit/>
          </a:bodyPr>
          <a:lstStyle/>
          <a:p>
            <a:pPr lvl="0"/>
            <a:r>
              <a:rPr lang="en-US" dirty="0" smtClean="0"/>
              <a:t>Robustness against forgery</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7" name="Shape 132"/>
          <p:cNvSpPr txBox="1">
            <a:spLocks/>
          </p:cNvSpPr>
          <p:nvPr/>
        </p:nvSpPr>
        <p:spPr>
          <a:xfrm>
            <a:off x="520464" y="1322286"/>
            <a:ext cx="5083923" cy="4724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dirty="0" smtClean="0"/>
              <a:t>Physical Fingerprints forgery Test</a:t>
            </a:r>
            <a:endParaRPr lang="en" dirty="0"/>
          </a:p>
        </p:txBody>
      </p:sp>
      <p:sp>
        <p:nvSpPr>
          <p:cNvPr id="18" name="Shape 132"/>
          <p:cNvSpPr txBox="1">
            <a:spLocks/>
          </p:cNvSpPr>
          <p:nvPr/>
        </p:nvSpPr>
        <p:spPr>
          <a:xfrm>
            <a:off x="6220824" y="2256295"/>
            <a:ext cx="2923176" cy="39000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600" dirty="0" err="1" smtClean="0"/>
              <a:t>DNP3</a:t>
            </a:r>
            <a:r>
              <a:rPr lang="en-US" sz="1600" dirty="0" smtClean="0"/>
              <a:t> master was configured to send commands every second and the adversary’s machine sent responses with timestamps calculated by the machine’s clock. </a:t>
            </a:r>
            <a:endParaRPr lang="en" sz="1600" dirty="0"/>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0725"/>
            <a:ext cx="6253316" cy="2790822"/>
          </a:xfrm>
          <a:prstGeom prst="rect">
            <a:avLst/>
          </a:prstGeom>
        </p:spPr>
      </p:pic>
    </p:spTree>
    <p:extLst>
      <p:ext uri="{BB962C8B-B14F-4D97-AF65-F5344CB8AC3E}">
        <p14:creationId xmlns:p14="http://schemas.microsoft.com/office/powerpoint/2010/main" val="239249068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46458" y="398400"/>
            <a:ext cx="7370699" cy="857400"/>
          </a:xfrm>
          <a:prstGeom prst="rect">
            <a:avLst/>
          </a:prstGeom>
        </p:spPr>
        <p:txBody>
          <a:bodyPr lIns="91425" tIns="91425" rIns="91425" bIns="91425" anchor="t" anchorCtr="0">
            <a:noAutofit/>
          </a:bodyPr>
          <a:lstStyle/>
          <a:p>
            <a:pPr lvl="0"/>
            <a:r>
              <a:rPr lang="en-US" dirty="0" smtClean="0"/>
              <a:t>Robustness against forgery</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7" name="Shape 132"/>
          <p:cNvSpPr txBox="1">
            <a:spLocks/>
          </p:cNvSpPr>
          <p:nvPr/>
        </p:nvSpPr>
        <p:spPr>
          <a:xfrm>
            <a:off x="505715" y="1670212"/>
            <a:ext cx="3830310" cy="70427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800" dirty="0" smtClean="0"/>
              <a:t>Both Techniques shows robustness against simple frauds.</a:t>
            </a:r>
            <a:endParaRPr lang="en" sz="1800" dirty="0"/>
          </a:p>
        </p:txBody>
      </p:sp>
      <p:sp>
        <p:nvSpPr>
          <p:cNvPr id="10" name="Shape 132"/>
          <p:cNvSpPr txBox="1">
            <a:spLocks/>
          </p:cNvSpPr>
          <p:nvPr/>
        </p:nvSpPr>
        <p:spPr>
          <a:xfrm>
            <a:off x="2155399" y="2646300"/>
            <a:ext cx="4361252" cy="70427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800" dirty="0" smtClean="0"/>
              <a:t>Yet, an adversary could shape up his response times so it’ll fit better.</a:t>
            </a:r>
            <a:endParaRPr lang="en" sz="1800" dirty="0"/>
          </a:p>
        </p:txBody>
      </p:sp>
      <p:sp>
        <p:nvSpPr>
          <p:cNvPr id="11" name="Shape 132"/>
          <p:cNvSpPr txBox="1">
            <a:spLocks/>
          </p:cNvSpPr>
          <p:nvPr/>
        </p:nvSpPr>
        <p:spPr>
          <a:xfrm>
            <a:off x="4336025" y="3622388"/>
            <a:ext cx="4361252" cy="70427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800" dirty="0" smtClean="0"/>
              <a:t>But that kind of an attacker is considered to be very strong.</a:t>
            </a:r>
            <a:endParaRPr lang="en" sz="1800" dirty="0"/>
          </a:p>
        </p:txBody>
      </p:sp>
      <p:pic>
        <p:nvPicPr>
          <p:cNvPr id="12" name="תמונה 11"/>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77065" y="1789771"/>
            <a:ext cx="1169437" cy="1169437"/>
          </a:xfrm>
          <a:prstGeom prst="rect">
            <a:avLst/>
          </a:prstGeom>
        </p:spPr>
      </p:pic>
      <p:grpSp>
        <p:nvGrpSpPr>
          <p:cNvPr id="13" name="Shape 392"/>
          <p:cNvGrpSpPr/>
          <p:nvPr/>
        </p:nvGrpSpPr>
        <p:grpSpPr>
          <a:xfrm rot="1621331">
            <a:off x="7085631" y="1528332"/>
            <a:ext cx="689713" cy="478967"/>
            <a:chOff x="4601275" y="1702875"/>
            <a:chExt cx="471400" cy="289450"/>
          </a:xfrm>
          <a:solidFill>
            <a:srgbClr val="FFC000"/>
          </a:solidFill>
        </p:grpSpPr>
        <p:sp>
          <p:nvSpPr>
            <p:cNvPr id="14" name="Shape 393"/>
            <p:cNvSpPr/>
            <p:nvPr/>
          </p:nvSpPr>
          <p:spPr>
            <a:xfrm>
              <a:off x="4816200" y="1702875"/>
              <a:ext cx="41550" cy="41550"/>
            </a:xfrm>
            <a:custGeom>
              <a:avLst/>
              <a:gdLst/>
              <a:ahLst/>
              <a:cxnLst/>
              <a:rect l="0" t="0" r="0" b="0"/>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5" name="Shape 394"/>
            <p:cNvSpPr/>
            <p:nvPr/>
          </p:nvSpPr>
          <p:spPr>
            <a:xfrm>
              <a:off x="5031125" y="1757225"/>
              <a:ext cx="41550" cy="41550"/>
            </a:xfrm>
            <a:custGeom>
              <a:avLst/>
              <a:gdLst/>
              <a:ahLst/>
              <a:cxnLst/>
              <a:rect l="0" t="0" r="0" b="0"/>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6" name="Shape 395"/>
            <p:cNvSpPr/>
            <p:nvPr/>
          </p:nvSpPr>
          <p:spPr>
            <a:xfrm>
              <a:off x="4634875" y="1756000"/>
              <a:ext cx="404225" cy="178325"/>
            </a:xfrm>
            <a:custGeom>
              <a:avLst/>
              <a:gdLst/>
              <a:ahLst/>
              <a:cxnLst/>
              <a:rect l="0" t="0" r="0" b="0"/>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9" name="Shape 396"/>
            <p:cNvSpPr/>
            <p:nvPr/>
          </p:nvSpPr>
          <p:spPr>
            <a:xfrm>
              <a:off x="4601275" y="1757225"/>
              <a:ext cx="41550" cy="41550"/>
            </a:xfrm>
            <a:custGeom>
              <a:avLst/>
              <a:gdLst/>
              <a:ahLst/>
              <a:cxnLst/>
              <a:rect l="0" t="0" r="0" b="0"/>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0" name="Shape 397"/>
            <p:cNvSpPr/>
            <p:nvPr/>
          </p:nvSpPr>
          <p:spPr>
            <a:xfrm>
              <a:off x="4673325" y="1947725"/>
              <a:ext cx="327300" cy="44600"/>
            </a:xfrm>
            <a:custGeom>
              <a:avLst/>
              <a:gdLst/>
              <a:ahLst/>
              <a:cxnLst/>
              <a:rect l="0" t="0" r="0" b="0"/>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25030477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46458" y="398400"/>
            <a:ext cx="7370699" cy="857400"/>
          </a:xfrm>
          <a:prstGeom prst="rect">
            <a:avLst/>
          </a:prstGeom>
        </p:spPr>
        <p:txBody>
          <a:bodyPr lIns="91425" tIns="91425" rIns="91425" bIns="91425" anchor="t" anchorCtr="0">
            <a:noAutofit/>
          </a:bodyPr>
          <a:lstStyle/>
          <a:p>
            <a:pPr lvl="0"/>
            <a:r>
              <a:rPr lang="en-US" dirty="0" smtClean="0"/>
              <a:t>Robustness against forgery</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398400"/>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hape 132"/>
          <p:cNvSpPr txBox="1">
            <a:spLocks/>
          </p:cNvSpPr>
          <p:nvPr/>
        </p:nvSpPr>
        <p:spPr>
          <a:xfrm>
            <a:off x="1052936" y="2670271"/>
            <a:ext cx="2715278" cy="46130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None/>
            </a:pPr>
            <a:r>
              <a:rPr lang="en" sz="1800" dirty="0" smtClean="0"/>
              <a:t>Our methods are </a:t>
            </a:r>
            <a:r>
              <a:rPr lang="en" sz="1800" b="1" dirty="0" smtClean="0"/>
              <a:t>pure Passive</a:t>
            </a:r>
            <a:r>
              <a:rPr lang="en" sz="1800" dirty="0" smtClean="0"/>
              <a:t> methods!</a:t>
            </a:r>
            <a:endParaRPr lang="en" sz="1800" dirty="0"/>
          </a:p>
        </p:txBody>
      </p:sp>
      <p:sp>
        <p:nvSpPr>
          <p:cNvPr id="18" name="Shape 132"/>
          <p:cNvSpPr txBox="1">
            <a:spLocks/>
          </p:cNvSpPr>
          <p:nvPr/>
        </p:nvSpPr>
        <p:spPr>
          <a:xfrm>
            <a:off x="846458" y="1706901"/>
            <a:ext cx="7324520" cy="7961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None/>
            </a:pPr>
            <a:r>
              <a:rPr lang="en" sz="1800" dirty="0" smtClean="0"/>
              <a:t>All of those shows that the methods are robust enough to augment </a:t>
            </a:r>
            <a:r>
              <a:rPr lang="en" sz="1800" b="1" dirty="0" smtClean="0"/>
              <a:t>defense-in-breadth IDS strategy.</a:t>
            </a:r>
            <a:endParaRPr lang="en" sz="1800" b="1" dirty="0"/>
          </a:p>
        </p:txBody>
      </p:sp>
      <p:sp>
        <p:nvSpPr>
          <p:cNvPr id="21" name="Shape 132"/>
          <p:cNvSpPr txBox="1">
            <a:spLocks/>
          </p:cNvSpPr>
          <p:nvPr/>
        </p:nvSpPr>
        <p:spPr>
          <a:xfrm>
            <a:off x="5555669" y="2670271"/>
            <a:ext cx="2942302" cy="46130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None/>
            </a:pPr>
            <a:r>
              <a:rPr lang="en" sz="1800" dirty="0" smtClean="0"/>
              <a:t>It could get even better if we ‘activate’ them a little</a:t>
            </a:r>
            <a:endParaRPr lang="en" sz="1800" dirty="0"/>
          </a:p>
        </p:txBody>
      </p:sp>
      <p:grpSp>
        <p:nvGrpSpPr>
          <p:cNvPr id="22" name="Shape 431"/>
          <p:cNvGrpSpPr/>
          <p:nvPr/>
        </p:nvGrpSpPr>
        <p:grpSpPr>
          <a:xfrm>
            <a:off x="3930447" y="3093774"/>
            <a:ext cx="1324848" cy="1224720"/>
            <a:chOff x="5975075" y="2327500"/>
            <a:chExt cx="420100" cy="388350"/>
          </a:xfrm>
          <a:solidFill>
            <a:srgbClr val="2ABBAD"/>
          </a:solidFill>
        </p:grpSpPr>
        <p:sp>
          <p:nvSpPr>
            <p:cNvPr id="23" name="Shape 432"/>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4" name="Shape 433"/>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71214653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ctrTitle"/>
          </p:nvPr>
        </p:nvSpPr>
        <p:spPr>
          <a:xfrm>
            <a:off x="1400629" y="2292900"/>
            <a:ext cx="6218132" cy="741538"/>
          </a:xfrm>
          <a:prstGeom prst="rect">
            <a:avLst/>
          </a:prstGeom>
        </p:spPr>
        <p:txBody>
          <a:bodyPr lIns="91425" tIns="91425" rIns="91425" bIns="91425" anchor="b" anchorCtr="0">
            <a:noAutofit/>
          </a:bodyPr>
          <a:lstStyle/>
          <a:p>
            <a:pPr lvl="0"/>
            <a:r>
              <a:rPr lang="en-US" dirty="0" smtClean="0"/>
              <a:t>Related Work</a:t>
            </a:r>
            <a:endParaRPr lang="en" dirty="0"/>
          </a:p>
        </p:txBody>
      </p:sp>
    </p:spTree>
    <p:extLst>
      <p:ext uri="{BB962C8B-B14F-4D97-AF65-F5344CB8AC3E}">
        <p14:creationId xmlns:p14="http://schemas.microsoft.com/office/powerpoint/2010/main" val="2045802192"/>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Related Work</a:t>
            </a:r>
            <a:endParaRPr lang="en" dirty="0"/>
          </a:p>
        </p:txBody>
      </p:sp>
      <p:sp>
        <p:nvSpPr>
          <p:cNvPr id="10" name="Shape 132"/>
          <p:cNvSpPr txBox="1">
            <a:spLocks/>
          </p:cNvSpPr>
          <p:nvPr/>
        </p:nvSpPr>
        <p:spPr>
          <a:xfrm>
            <a:off x="297032" y="2197040"/>
            <a:ext cx="3618665"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Famous </a:t>
            </a:r>
            <a:r>
              <a:rPr lang="en" sz="2000" b="1" dirty="0" smtClean="0"/>
              <a:t>active</a:t>
            </a:r>
            <a:r>
              <a:rPr lang="en" sz="2000" dirty="0" smtClean="0"/>
              <a:t> tool:	NMAP</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Shape 132"/>
          <p:cNvSpPr txBox="1">
            <a:spLocks/>
          </p:cNvSpPr>
          <p:nvPr/>
        </p:nvSpPr>
        <p:spPr>
          <a:xfrm>
            <a:off x="297032" y="2705247"/>
            <a:ext cx="3788271"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dirty="0" smtClean="0"/>
              <a:t>Send sequence of unique requests to determine OS version, Server version etc.</a:t>
            </a:r>
            <a:endParaRPr lang="en" sz="1400" dirty="0"/>
          </a:p>
        </p:txBody>
      </p:sp>
      <p:sp>
        <p:nvSpPr>
          <p:cNvPr id="6" name="Shape 132"/>
          <p:cNvSpPr txBox="1">
            <a:spLocks/>
          </p:cNvSpPr>
          <p:nvPr/>
        </p:nvSpPr>
        <p:spPr>
          <a:xfrm>
            <a:off x="295690" y="3337277"/>
            <a:ext cx="3929724"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600" dirty="0" smtClean="0"/>
              <a:t>But… active tools in ICS aren’t welcome.</a:t>
            </a:r>
            <a:endParaRPr lang="en" sz="1600" dirty="0"/>
          </a:p>
        </p:txBody>
      </p:sp>
      <p:sp>
        <p:nvSpPr>
          <p:cNvPr id="13" name="Shape 132"/>
          <p:cNvSpPr txBox="1">
            <a:spLocks/>
          </p:cNvSpPr>
          <p:nvPr/>
        </p:nvSpPr>
        <p:spPr>
          <a:xfrm>
            <a:off x="4660489" y="2197039"/>
            <a:ext cx="3957877"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Famous </a:t>
            </a:r>
            <a:r>
              <a:rPr lang="en" sz="2000" b="1" dirty="0" smtClean="0"/>
              <a:t>Passive </a:t>
            </a:r>
            <a:r>
              <a:rPr lang="en" sz="2000" dirty="0" smtClean="0"/>
              <a:t>tool:	p0f</a:t>
            </a:r>
            <a:endParaRPr lang="en" sz="2000" dirty="0"/>
          </a:p>
        </p:txBody>
      </p:sp>
      <p:sp>
        <p:nvSpPr>
          <p:cNvPr id="14" name="Shape 132"/>
          <p:cNvSpPr txBox="1">
            <a:spLocks/>
          </p:cNvSpPr>
          <p:nvPr/>
        </p:nvSpPr>
        <p:spPr>
          <a:xfrm>
            <a:off x="4660489" y="2720199"/>
            <a:ext cx="3788271" cy="90290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400" dirty="0" smtClean="0"/>
              <a:t>A</a:t>
            </a:r>
            <a:r>
              <a:rPr lang="en" sz="1400" dirty="0" smtClean="0"/>
              <a:t>nalizes network traffic and can identify:</a:t>
            </a:r>
            <a:br>
              <a:rPr lang="en" sz="1400" dirty="0" smtClean="0"/>
            </a:br>
            <a:r>
              <a:rPr lang="en" sz="1400" dirty="0" smtClean="0"/>
              <a:t>OS, software running, system’s uptime, distance, language preferences and so on.</a:t>
            </a:r>
            <a:endParaRPr lang="en" sz="1400" dirty="0"/>
          </a:p>
        </p:txBody>
      </p:sp>
      <p:grpSp>
        <p:nvGrpSpPr>
          <p:cNvPr id="15" name="Shape 455"/>
          <p:cNvGrpSpPr/>
          <p:nvPr/>
        </p:nvGrpSpPr>
        <p:grpSpPr>
          <a:xfrm>
            <a:off x="7336485" y="271598"/>
            <a:ext cx="701385" cy="715827"/>
            <a:chOff x="3955900" y="2984500"/>
            <a:chExt cx="414000" cy="422525"/>
          </a:xfrm>
          <a:solidFill>
            <a:srgbClr val="BBE863"/>
          </a:solidFill>
        </p:grpSpPr>
        <p:sp>
          <p:nvSpPr>
            <p:cNvPr id="16" name="Shape 456"/>
            <p:cNvSpPr/>
            <p:nvPr/>
          </p:nvSpPr>
          <p:spPr>
            <a:xfrm>
              <a:off x="3955900" y="2984500"/>
              <a:ext cx="315700" cy="315675"/>
            </a:xfrm>
            <a:custGeom>
              <a:avLst/>
              <a:gdLst/>
              <a:ahLst/>
              <a:cxnLst/>
              <a:rect l="0" t="0" r="0" b="0"/>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7" name="Shape 457"/>
            <p:cNvSpPr/>
            <p:nvPr/>
          </p:nvSpPr>
          <p:spPr>
            <a:xfrm>
              <a:off x="3992525" y="3021125"/>
              <a:ext cx="242425" cy="242425"/>
            </a:xfrm>
            <a:custGeom>
              <a:avLst/>
              <a:gdLst/>
              <a:ahLst/>
              <a:cxnLst/>
              <a:rect l="0" t="0" r="0" b="0"/>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8" name="Shape 458"/>
            <p:cNvSpPr/>
            <p:nvPr/>
          </p:nvSpPr>
          <p:spPr>
            <a:xfrm>
              <a:off x="4215400" y="3253150"/>
              <a:ext cx="154500" cy="153875"/>
            </a:xfrm>
            <a:custGeom>
              <a:avLst/>
              <a:gdLst/>
              <a:ahLst/>
              <a:cxnLst/>
              <a:rect l="0" t="0" r="0" b="0"/>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246585099"/>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ICS Security Importance</a:t>
            </a:r>
            <a:endParaRPr lang="en" dirty="0"/>
          </a:p>
        </p:txBody>
      </p:sp>
      <p:sp>
        <p:nvSpPr>
          <p:cNvPr id="126" name="Shape 126"/>
          <p:cNvSpPr txBox="1">
            <a:spLocks noGrp="1"/>
          </p:cNvSpPr>
          <p:nvPr>
            <p:ph type="body" idx="1"/>
          </p:nvPr>
        </p:nvSpPr>
        <p:spPr>
          <a:xfrm>
            <a:off x="1313814" y="1816201"/>
            <a:ext cx="7370699" cy="3327299"/>
          </a:xfrm>
          <a:prstGeom prst="rect">
            <a:avLst/>
          </a:prstGeom>
        </p:spPr>
        <p:txBody>
          <a:bodyPr lIns="91425" tIns="91425" rIns="91425" bIns="91425" anchor="t" anchorCtr="0">
            <a:noAutofit/>
          </a:bodyPr>
          <a:lstStyle/>
          <a:p>
            <a:pPr marL="228600" lvl="0" rtl="0">
              <a:spcBef>
                <a:spcPts val="0"/>
              </a:spcBef>
              <a:buNone/>
            </a:pPr>
            <a:r>
              <a:rPr lang="en" dirty="0" smtClean="0"/>
              <a:t>Money and Lives are at Stake.</a:t>
            </a:r>
            <a:br>
              <a:rPr lang="en" dirty="0" smtClean="0"/>
            </a:br>
            <a:r>
              <a:rPr lang="en" dirty="0" smtClean="0"/>
              <a:t/>
            </a:r>
            <a:br>
              <a:rPr lang="en" dirty="0" smtClean="0"/>
            </a:br>
            <a:r>
              <a:rPr lang="en" dirty="0" smtClean="0"/>
              <a:t>ICS Controls most of the first world infrastractures (and not only).</a:t>
            </a:r>
            <a:br>
              <a:rPr lang="en" dirty="0" smtClean="0"/>
            </a:br>
            <a:r>
              <a:rPr lang="en" dirty="0" smtClean="0"/>
              <a:t/>
            </a:r>
            <a:br>
              <a:rPr lang="en" dirty="0" smtClean="0"/>
            </a:br>
            <a:r>
              <a:rPr lang="en" dirty="0" smtClean="0"/>
              <a:t>“Small” example is </a:t>
            </a:r>
            <a:r>
              <a:rPr lang="en" dirty="0" smtClean="0">
                <a:hlinkClick r:id="rId3"/>
              </a:rPr>
              <a:t>‘Stuxnet’</a:t>
            </a:r>
            <a:endParaRPr lang="en" dirty="0"/>
          </a:p>
        </p:txBody>
      </p:sp>
    </p:spTree>
    <p:extLst>
      <p:ext uri="{BB962C8B-B14F-4D97-AF65-F5344CB8AC3E}">
        <p14:creationId xmlns:p14="http://schemas.microsoft.com/office/powerpoint/2010/main" val="2243832856"/>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Related Work</a:t>
            </a:r>
            <a:endParaRPr lang="en" dirty="0"/>
          </a:p>
        </p:txBody>
      </p:sp>
      <p:sp>
        <p:nvSpPr>
          <p:cNvPr id="10" name="Shape 132"/>
          <p:cNvSpPr txBox="1">
            <a:spLocks/>
          </p:cNvSpPr>
          <p:nvPr/>
        </p:nvSpPr>
        <p:spPr>
          <a:xfrm>
            <a:off x="363046" y="1868960"/>
            <a:ext cx="7615832"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First individual device fingerprinting work using both passive and active approches was produced by Kohno et al in 2005.</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Shape 132"/>
          <p:cNvSpPr txBox="1">
            <a:spLocks/>
          </p:cNvSpPr>
          <p:nvPr/>
        </p:nvSpPr>
        <p:spPr>
          <a:xfrm>
            <a:off x="812872" y="3261285"/>
            <a:ext cx="4400683"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dirty="0" smtClean="0"/>
              <a:t>He examined TCP timestamps to detect individual device clock skew. </a:t>
            </a:r>
            <a:endParaRPr lang="en" sz="2000"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464" y="3047286"/>
            <a:ext cx="1397655" cy="1397655"/>
          </a:xfrm>
          <a:prstGeom prst="rect">
            <a:avLst/>
          </a:prstGeom>
        </p:spPr>
      </p:pic>
    </p:spTree>
    <p:extLst>
      <p:ext uri="{BB962C8B-B14F-4D97-AF65-F5344CB8AC3E}">
        <p14:creationId xmlns:p14="http://schemas.microsoft.com/office/powerpoint/2010/main" val="3026514648"/>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Related Work</a:t>
            </a:r>
            <a:endParaRPr lang="en" dirty="0"/>
          </a:p>
        </p:txBody>
      </p:sp>
      <p:sp>
        <p:nvSpPr>
          <p:cNvPr id="10" name="Shape 132"/>
          <p:cNvSpPr txBox="1">
            <a:spLocks/>
          </p:cNvSpPr>
          <p:nvPr/>
        </p:nvSpPr>
        <p:spPr>
          <a:xfrm>
            <a:off x="363046" y="1868960"/>
            <a:ext cx="7615832"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I</a:t>
            </a:r>
            <a:r>
              <a:rPr lang="en" sz="2000" dirty="0" smtClean="0"/>
              <a:t>n 2010, researchers passively analyzed data that passed through access points</a:t>
            </a:r>
            <a:endParaRPr lang="en" sz="20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Shape 132"/>
          <p:cNvSpPr txBox="1">
            <a:spLocks/>
          </p:cNvSpPr>
          <p:nvPr/>
        </p:nvSpPr>
        <p:spPr>
          <a:xfrm>
            <a:off x="812872" y="3261285"/>
            <a:ext cx="4400683"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2000" dirty="0" smtClean="0"/>
              <a:t>a</a:t>
            </a:r>
            <a:r>
              <a:rPr lang="en" sz="2000" dirty="0" smtClean="0"/>
              <a:t>nd managed to determine through which AP the data passed through.</a:t>
            </a:r>
            <a:endParaRPr lang="en" sz="2000"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1865" y="2991257"/>
            <a:ext cx="1252852" cy="1350447"/>
          </a:xfrm>
          <a:prstGeom prst="rect">
            <a:avLst/>
          </a:prstGeom>
        </p:spPr>
      </p:pic>
    </p:spTree>
    <p:extLst>
      <p:ext uri="{BB962C8B-B14F-4D97-AF65-F5344CB8AC3E}">
        <p14:creationId xmlns:p14="http://schemas.microsoft.com/office/powerpoint/2010/main" val="1041299944"/>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Related Work</a:t>
            </a:r>
            <a:endParaRPr lang="en" dirty="0"/>
          </a:p>
        </p:txBody>
      </p:sp>
      <p:sp>
        <p:nvSpPr>
          <p:cNvPr id="10" name="Shape 132"/>
          <p:cNvSpPr txBox="1">
            <a:spLocks/>
          </p:cNvSpPr>
          <p:nvPr/>
        </p:nvSpPr>
        <p:spPr>
          <a:xfrm>
            <a:off x="377793" y="1441173"/>
            <a:ext cx="4393309"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dirty="0" smtClean="0"/>
              <a:t>2 More Researches Described:</a:t>
            </a:r>
            <a:endParaRPr lang="en"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Shape 132"/>
          <p:cNvSpPr txBox="1">
            <a:spLocks/>
          </p:cNvSpPr>
          <p:nvPr/>
        </p:nvSpPr>
        <p:spPr>
          <a:xfrm>
            <a:off x="377794" y="2297685"/>
            <a:ext cx="3913986"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600" dirty="0" smtClean="0"/>
              <a:t>Device fingerprinting method based on models of timing of the device’s implementation of application layer protocols.</a:t>
            </a:r>
            <a:endParaRPr lang="en" sz="1600" dirty="0"/>
          </a:p>
        </p:txBody>
      </p:sp>
      <p:sp>
        <p:nvSpPr>
          <p:cNvPr id="11" name="Shape 132"/>
          <p:cNvSpPr txBox="1">
            <a:spLocks/>
          </p:cNvSpPr>
          <p:nvPr/>
        </p:nvSpPr>
        <p:spPr>
          <a:xfrm>
            <a:off x="4839181" y="2322163"/>
            <a:ext cx="3913986"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600" dirty="0" smtClean="0"/>
              <a:t>Device fingerprinting through Passive observation of network traffic timing. It used the distribution of packet inter arrival times.</a:t>
            </a:r>
            <a:endParaRPr lang="en" sz="1600" dirty="0"/>
          </a:p>
        </p:txBody>
      </p:sp>
      <p:pic>
        <p:nvPicPr>
          <p:cNvPr id="12" name="תמונה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12635" y="3511197"/>
            <a:ext cx="1398030" cy="1398030"/>
          </a:xfrm>
          <a:prstGeom prst="rect">
            <a:avLst/>
          </a:prstGeom>
        </p:spPr>
      </p:pic>
    </p:spTree>
    <p:extLst>
      <p:ext uri="{BB962C8B-B14F-4D97-AF65-F5344CB8AC3E}">
        <p14:creationId xmlns:p14="http://schemas.microsoft.com/office/powerpoint/2010/main" val="4269362424"/>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Related Work</a:t>
            </a:r>
            <a:endParaRPr lang="en" dirty="0"/>
          </a:p>
        </p:txBody>
      </p:sp>
      <p:sp>
        <p:nvSpPr>
          <p:cNvPr id="10" name="Shape 132"/>
          <p:cNvSpPr txBox="1">
            <a:spLocks/>
          </p:cNvSpPr>
          <p:nvPr/>
        </p:nvSpPr>
        <p:spPr>
          <a:xfrm>
            <a:off x="1277445" y="1790725"/>
            <a:ext cx="4393309"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dirty="0" smtClean="0"/>
              <a:t>ICS doesn’t include APs</a:t>
            </a:r>
            <a:endParaRPr lang="en"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Shape 132"/>
          <p:cNvSpPr txBox="1">
            <a:spLocks/>
          </p:cNvSpPr>
          <p:nvPr/>
        </p:nvSpPr>
        <p:spPr>
          <a:xfrm>
            <a:off x="1277444" y="2676733"/>
            <a:ext cx="6177866"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600" dirty="0" smtClean="0"/>
              <a:t>Application layer’s observation and requires big data base to include all possible sessions.</a:t>
            </a:r>
            <a:endParaRPr lang="en" sz="1600" dirty="0"/>
          </a:p>
        </p:txBody>
      </p:sp>
      <p:sp>
        <p:nvSpPr>
          <p:cNvPr id="13" name="Shape 132"/>
          <p:cNvSpPr txBox="1">
            <a:spLocks/>
          </p:cNvSpPr>
          <p:nvPr/>
        </p:nvSpPr>
        <p:spPr>
          <a:xfrm>
            <a:off x="1277444" y="3653172"/>
            <a:ext cx="6177866"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600" dirty="0" smtClean="0"/>
              <a:t>Requires at least 2500 data samples for training set.</a:t>
            </a:r>
            <a:br>
              <a:rPr lang="en-US" sz="1600" dirty="0" smtClean="0"/>
            </a:br>
            <a:r>
              <a:rPr lang="en-US" sz="1600" dirty="0" smtClean="0"/>
              <a:t>For some ICS devices, this is just impossible.</a:t>
            </a:r>
            <a:endParaRPr lang="en" sz="1600" dirty="0"/>
          </a:p>
        </p:txBody>
      </p:sp>
      <p:sp>
        <p:nvSpPr>
          <p:cNvPr id="15" name="Shape 515"/>
          <p:cNvSpPr/>
          <p:nvPr/>
        </p:nvSpPr>
        <p:spPr>
          <a:xfrm>
            <a:off x="886650" y="1914872"/>
            <a:ext cx="303659" cy="303640"/>
          </a:xfrm>
          <a:custGeom>
            <a:avLst/>
            <a:gdLst/>
            <a:ahLst/>
            <a:cxnLst/>
            <a:rect l="0" t="0" r="0" b="0"/>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ABBAD"/>
          </a:solidFill>
          <a:ln>
            <a:noFill/>
          </a:ln>
        </p:spPr>
        <p:txBody>
          <a:bodyPr lIns="91425" tIns="91425" rIns="91425" bIns="91425" anchor="ctr" anchorCtr="0">
            <a:noAutofit/>
          </a:bodyPr>
          <a:lstStyle/>
          <a:p>
            <a:pPr lvl="0">
              <a:spcBef>
                <a:spcPts val="0"/>
              </a:spcBef>
              <a:buNone/>
            </a:pPr>
            <a:endParaRPr/>
          </a:p>
        </p:txBody>
      </p:sp>
      <p:sp>
        <p:nvSpPr>
          <p:cNvPr id="16"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506069"/>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7" name="Shape 515"/>
          <p:cNvSpPr/>
          <p:nvPr/>
        </p:nvSpPr>
        <p:spPr>
          <a:xfrm>
            <a:off x="886650" y="2830314"/>
            <a:ext cx="303659" cy="303640"/>
          </a:xfrm>
          <a:custGeom>
            <a:avLst/>
            <a:gdLst/>
            <a:ahLst/>
            <a:cxnLst/>
            <a:rect l="0" t="0" r="0" b="0"/>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ABBAD"/>
          </a:solidFill>
          <a:ln>
            <a:noFill/>
          </a:ln>
        </p:spPr>
        <p:txBody>
          <a:bodyPr lIns="91425" tIns="91425" rIns="91425" bIns="91425" anchor="ctr" anchorCtr="0">
            <a:noAutofit/>
          </a:bodyPr>
          <a:lstStyle/>
          <a:p>
            <a:pPr lvl="0">
              <a:spcBef>
                <a:spcPts val="0"/>
              </a:spcBef>
              <a:buNone/>
            </a:pPr>
            <a:endParaRPr/>
          </a:p>
        </p:txBody>
      </p:sp>
      <p:sp>
        <p:nvSpPr>
          <p:cNvPr id="18" name="Shape 515"/>
          <p:cNvSpPr/>
          <p:nvPr/>
        </p:nvSpPr>
        <p:spPr>
          <a:xfrm>
            <a:off x="886649" y="3835369"/>
            <a:ext cx="303659" cy="303640"/>
          </a:xfrm>
          <a:custGeom>
            <a:avLst/>
            <a:gdLst/>
            <a:ahLst/>
            <a:cxnLst/>
            <a:rect l="0" t="0" r="0" b="0"/>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ABBAD"/>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66172762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Related Work</a:t>
            </a:r>
            <a:endParaRPr lang="en" dirty="0"/>
          </a:p>
        </p:txBody>
      </p:sp>
      <p:sp>
        <p:nvSpPr>
          <p:cNvPr id="10" name="Shape 132"/>
          <p:cNvSpPr txBox="1">
            <a:spLocks/>
          </p:cNvSpPr>
          <p:nvPr/>
        </p:nvSpPr>
        <p:spPr>
          <a:xfrm>
            <a:off x="3922539" y="2487229"/>
            <a:ext cx="3619020" cy="87303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US" dirty="0" smtClean="0"/>
              <a:t>They All Uses ‘Black Box’</a:t>
            </a:r>
            <a:br>
              <a:rPr lang="en-US" dirty="0" smtClean="0"/>
            </a:br>
            <a:r>
              <a:rPr lang="en-US" dirty="0" smtClean="0"/>
              <a:t>Approach</a:t>
            </a:r>
            <a:endParaRPr lang="en"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5" name="Shape 515"/>
          <p:cNvSpPr/>
          <p:nvPr/>
        </p:nvSpPr>
        <p:spPr>
          <a:xfrm>
            <a:off x="1845295" y="2111375"/>
            <a:ext cx="1624843" cy="1624741"/>
          </a:xfrm>
          <a:custGeom>
            <a:avLst/>
            <a:gdLst/>
            <a:ahLst/>
            <a:cxnLst/>
            <a:rect l="0" t="0" r="0" b="0"/>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2ABBAD"/>
          </a:solidFill>
          <a:ln>
            <a:noFill/>
          </a:ln>
        </p:spPr>
        <p:txBody>
          <a:bodyPr lIns="91425" tIns="91425" rIns="91425" bIns="91425" anchor="ctr" anchorCtr="0">
            <a:noAutofit/>
          </a:bodyPr>
          <a:lstStyle/>
          <a:p>
            <a:pPr lvl="0">
              <a:spcBef>
                <a:spcPts val="0"/>
              </a:spcBef>
              <a:buNone/>
            </a:pPr>
            <a:endParaRPr/>
          </a:p>
        </p:txBody>
      </p:sp>
      <p:sp>
        <p:nvSpPr>
          <p:cNvPr id="16"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506069"/>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473353715"/>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Related Work</a:t>
            </a:r>
            <a:endParaRPr lang="en" dirty="0"/>
          </a:p>
        </p:txBody>
      </p:sp>
      <p:sp>
        <p:nvSpPr>
          <p:cNvPr id="10" name="Shape 132"/>
          <p:cNvSpPr txBox="1">
            <a:spLocks/>
          </p:cNvSpPr>
          <p:nvPr/>
        </p:nvSpPr>
        <p:spPr>
          <a:xfrm>
            <a:off x="487133" y="1630019"/>
            <a:ext cx="8169732"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US" sz="1800" dirty="0" smtClean="0"/>
              <a:t>The new techniques offers </a:t>
            </a:r>
            <a:r>
              <a:rPr lang="en-US" sz="1800" b="1" dirty="0" smtClean="0"/>
              <a:t>higher</a:t>
            </a:r>
            <a:r>
              <a:rPr lang="en-US" sz="1800" dirty="0" smtClean="0"/>
              <a:t> </a:t>
            </a:r>
            <a:r>
              <a:rPr lang="en-US" sz="1800" b="1" dirty="0" smtClean="0"/>
              <a:t>accuracy</a:t>
            </a:r>
            <a:r>
              <a:rPr lang="en-US" sz="1800" dirty="0" smtClean="0"/>
              <a:t>, using </a:t>
            </a:r>
            <a:r>
              <a:rPr lang="en-US" sz="1800" b="1" dirty="0" smtClean="0"/>
              <a:t>ICS oriented </a:t>
            </a:r>
            <a:r>
              <a:rPr lang="en-US" sz="1800" dirty="0" smtClean="0"/>
              <a:t>techniques.</a:t>
            </a:r>
            <a:endParaRPr lang="en" sz="18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6"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506069"/>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1" name="Shape 132"/>
          <p:cNvSpPr txBox="1">
            <a:spLocks/>
          </p:cNvSpPr>
          <p:nvPr/>
        </p:nvSpPr>
        <p:spPr>
          <a:xfrm>
            <a:off x="1980825" y="2581460"/>
            <a:ext cx="939355"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US" b="1" dirty="0" smtClean="0"/>
              <a:t>CLRT</a:t>
            </a:r>
            <a:endParaRPr lang="en" b="1" dirty="0"/>
          </a:p>
        </p:txBody>
      </p:sp>
      <p:sp>
        <p:nvSpPr>
          <p:cNvPr id="12" name="Shape 132"/>
          <p:cNvSpPr txBox="1">
            <a:spLocks/>
          </p:cNvSpPr>
          <p:nvPr/>
        </p:nvSpPr>
        <p:spPr>
          <a:xfrm>
            <a:off x="5734258" y="2598736"/>
            <a:ext cx="1526458" cy="4502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US" b="1" dirty="0" smtClean="0"/>
              <a:t>Physical</a:t>
            </a:r>
            <a:endParaRPr lang="en" b="1" dirty="0"/>
          </a:p>
        </p:txBody>
      </p:sp>
      <p:sp>
        <p:nvSpPr>
          <p:cNvPr id="14" name="Shape 132"/>
          <p:cNvSpPr txBox="1">
            <a:spLocks/>
          </p:cNvSpPr>
          <p:nvPr/>
        </p:nvSpPr>
        <p:spPr>
          <a:xfrm>
            <a:off x="983255" y="3250014"/>
            <a:ext cx="2934493"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 sz="1800" dirty="0" smtClean="0"/>
              <a:t>ICS oriented traffic timing measurments</a:t>
            </a:r>
            <a:endParaRPr lang="en" sz="1800" dirty="0"/>
          </a:p>
        </p:txBody>
      </p:sp>
      <p:sp>
        <p:nvSpPr>
          <p:cNvPr id="19" name="Shape 132"/>
          <p:cNvSpPr txBox="1">
            <a:spLocks/>
          </p:cNvSpPr>
          <p:nvPr/>
        </p:nvSpPr>
        <p:spPr>
          <a:xfrm>
            <a:off x="4811367" y="3250014"/>
            <a:ext cx="3519724"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 sz="1800" dirty="0" smtClean="0"/>
              <a:t>ICS oriented physical operation timing measurments</a:t>
            </a:r>
            <a:endParaRPr lang="en" sz="1800" dirty="0"/>
          </a:p>
        </p:txBody>
      </p:sp>
      <p:grpSp>
        <p:nvGrpSpPr>
          <p:cNvPr id="20" name="Shape 546"/>
          <p:cNvGrpSpPr/>
          <p:nvPr/>
        </p:nvGrpSpPr>
        <p:grpSpPr>
          <a:xfrm>
            <a:off x="2423498" y="3116052"/>
            <a:ext cx="1233897" cy="1121463"/>
            <a:chOff x="4562200" y="4968250"/>
            <a:chExt cx="549550" cy="499475"/>
          </a:xfrm>
          <a:solidFill>
            <a:schemeClr val="bg1"/>
          </a:solidFill>
        </p:grpSpPr>
        <p:sp>
          <p:nvSpPr>
            <p:cNvPr id="21" name="Shape 547"/>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22" name="Shape 548"/>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23" name="Shape 549"/>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24" name="Shape 550"/>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25" name="Shape 551"/>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grpSp>
      <p:grpSp>
        <p:nvGrpSpPr>
          <p:cNvPr id="26" name="Shape 546"/>
          <p:cNvGrpSpPr/>
          <p:nvPr/>
        </p:nvGrpSpPr>
        <p:grpSpPr>
          <a:xfrm>
            <a:off x="5283614" y="3116052"/>
            <a:ext cx="1233897" cy="1121463"/>
            <a:chOff x="4562200" y="4968250"/>
            <a:chExt cx="549550" cy="499475"/>
          </a:xfrm>
          <a:solidFill>
            <a:schemeClr val="bg1">
              <a:lumMod val="65000"/>
            </a:schemeClr>
          </a:solidFill>
        </p:grpSpPr>
        <p:sp>
          <p:nvSpPr>
            <p:cNvPr id="27" name="Shape 547"/>
            <p:cNvSpPr/>
            <p:nvPr/>
          </p:nvSpPr>
          <p:spPr>
            <a:xfrm>
              <a:off x="4842450" y="5242400"/>
              <a:ext cx="213125" cy="225325"/>
            </a:xfrm>
            <a:custGeom>
              <a:avLst/>
              <a:gdLst/>
              <a:ahLst/>
              <a:cxnLst/>
              <a:rect l="0" t="0" r="0" b="0"/>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28" name="Shape 548"/>
            <p:cNvSpPr/>
            <p:nvPr/>
          </p:nvSpPr>
          <p:spPr>
            <a:xfrm>
              <a:off x="4617775" y="5241800"/>
              <a:ext cx="212500" cy="225925"/>
            </a:xfrm>
            <a:custGeom>
              <a:avLst/>
              <a:gdLst/>
              <a:ahLst/>
              <a:cxnLst/>
              <a:rect l="0" t="0" r="0" b="0"/>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29" name="Shape 549"/>
            <p:cNvSpPr/>
            <p:nvPr/>
          </p:nvSpPr>
          <p:spPr>
            <a:xfrm>
              <a:off x="4631200" y="4968250"/>
              <a:ext cx="411550" cy="236325"/>
            </a:xfrm>
            <a:custGeom>
              <a:avLst/>
              <a:gdLst/>
              <a:ahLst/>
              <a:cxnLst/>
              <a:rect l="0" t="0" r="0" b="0"/>
              <a:pathLst>
                <a:path w="16462" h="9453" extrusionOk="0">
                  <a:moveTo>
                    <a:pt x="8182" y="1"/>
                  </a:moveTo>
                  <a:lnTo>
                    <a:pt x="0" y="4763"/>
                  </a:lnTo>
                  <a:lnTo>
                    <a:pt x="8231" y="9452"/>
                  </a:lnTo>
                  <a:lnTo>
                    <a:pt x="16462" y="4763"/>
                  </a:lnTo>
                  <a:lnTo>
                    <a:pt x="8182"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30" name="Shape 550"/>
            <p:cNvSpPr/>
            <p:nvPr/>
          </p:nvSpPr>
          <p:spPr>
            <a:xfrm>
              <a:off x="4562200" y="5094025"/>
              <a:ext cx="274800" cy="226550"/>
            </a:xfrm>
            <a:custGeom>
              <a:avLst/>
              <a:gdLst/>
              <a:ahLst/>
              <a:cxnLst/>
              <a:rect l="0" t="0" r="0" b="0"/>
              <a:pathLst>
                <a:path w="10992" h="9062" extrusionOk="0">
                  <a:moveTo>
                    <a:pt x="2248" y="1"/>
                  </a:moveTo>
                  <a:lnTo>
                    <a:pt x="1" y="4079"/>
                  </a:lnTo>
                  <a:lnTo>
                    <a:pt x="8744" y="9062"/>
                  </a:lnTo>
                  <a:lnTo>
                    <a:pt x="10991" y="4983"/>
                  </a:lnTo>
                  <a:lnTo>
                    <a:pt x="2248"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sp>
          <p:nvSpPr>
            <p:cNvPr id="31" name="Shape 551"/>
            <p:cNvSpPr/>
            <p:nvPr/>
          </p:nvSpPr>
          <p:spPr>
            <a:xfrm>
              <a:off x="4836975" y="5094025"/>
              <a:ext cx="274775" cy="226550"/>
            </a:xfrm>
            <a:custGeom>
              <a:avLst/>
              <a:gdLst/>
              <a:ahLst/>
              <a:cxnLst/>
              <a:rect l="0" t="0" r="0" b="0"/>
              <a:pathLst>
                <a:path w="10991" h="9062" extrusionOk="0">
                  <a:moveTo>
                    <a:pt x="8743" y="1"/>
                  </a:moveTo>
                  <a:lnTo>
                    <a:pt x="0" y="4983"/>
                  </a:lnTo>
                  <a:lnTo>
                    <a:pt x="2247" y="9062"/>
                  </a:lnTo>
                  <a:lnTo>
                    <a:pt x="10990" y="4079"/>
                  </a:lnTo>
                  <a:lnTo>
                    <a:pt x="8743" y="1"/>
                  </a:lnTo>
                  <a:close/>
                </a:path>
              </a:pathLst>
            </a:custGeom>
            <a:grpFill/>
            <a:ln>
              <a:solidFill>
                <a:schemeClr val="tx1"/>
              </a:solidFill>
            </a:ln>
          </p:spPr>
          <p:txBody>
            <a:bodyPr lIns="91425" tIns="91425" rIns="91425" bIns="91425" anchor="ctr" anchorCtr="0">
              <a:noAutofit/>
            </a:bodyPr>
            <a:lstStyle/>
            <a:p>
              <a:pPr lvl="0">
                <a:spcBef>
                  <a:spcPts val="0"/>
                </a:spcBef>
                <a:buNone/>
              </a:pPr>
              <a:endParaRPr/>
            </a:p>
          </p:txBody>
        </p:sp>
      </p:grpSp>
      <p:sp>
        <p:nvSpPr>
          <p:cNvPr id="32" name="Shape 132"/>
          <p:cNvSpPr txBox="1">
            <a:spLocks/>
          </p:cNvSpPr>
          <p:nvPr/>
        </p:nvSpPr>
        <p:spPr>
          <a:xfrm>
            <a:off x="3099086" y="2404077"/>
            <a:ext cx="2610841" cy="50689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US" dirty="0" smtClean="0"/>
              <a:t>And introducing:</a:t>
            </a:r>
            <a:endParaRPr lang="en" dirty="0"/>
          </a:p>
        </p:txBody>
      </p:sp>
    </p:spTree>
    <p:extLst>
      <p:ext uri="{BB962C8B-B14F-4D97-AF65-F5344CB8AC3E}">
        <p14:creationId xmlns:p14="http://schemas.microsoft.com/office/powerpoint/2010/main" val="216670796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9" grpId="0"/>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ctrTitle"/>
          </p:nvPr>
        </p:nvSpPr>
        <p:spPr>
          <a:xfrm>
            <a:off x="1386114" y="2133599"/>
            <a:ext cx="6218132" cy="1292724"/>
          </a:xfrm>
          <a:prstGeom prst="rect">
            <a:avLst/>
          </a:prstGeom>
        </p:spPr>
        <p:txBody>
          <a:bodyPr lIns="91425" tIns="91425" rIns="91425" bIns="91425" anchor="b" anchorCtr="0">
            <a:noAutofit/>
          </a:bodyPr>
          <a:lstStyle/>
          <a:p>
            <a:pPr lvl="0"/>
            <a:r>
              <a:rPr lang="en-US" dirty="0" smtClean="0"/>
              <a:t>Future Work And Conclusion</a:t>
            </a:r>
            <a:endParaRPr lang="en" dirty="0"/>
          </a:p>
        </p:txBody>
      </p:sp>
    </p:spTree>
    <p:extLst>
      <p:ext uri="{BB962C8B-B14F-4D97-AF65-F5344CB8AC3E}">
        <p14:creationId xmlns:p14="http://schemas.microsoft.com/office/powerpoint/2010/main" val="882327475"/>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Future Work</a:t>
            </a:r>
            <a:endParaRPr lang="en" dirty="0"/>
          </a:p>
        </p:txBody>
      </p:sp>
      <p:sp>
        <p:nvSpPr>
          <p:cNvPr id="10" name="Shape 132"/>
          <p:cNvSpPr txBox="1">
            <a:spLocks/>
          </p:cNvSpPr>
          <p:nvPr/>
        </p:nvSpPr>
        <p:spPr>
          <a:xfrm>
            <a:off x="428969" y="1955311"/>
            <a:ext cx="5241785"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800" dirty="0" smtClean="0"/>
              <a:t>Improv</a:t>
            </a:r>
            <a:r>
              <a:rPr lang="en-US" sz="1800" dirty="0" smtClean="0"/>
              <a:t>e</a:t>
            </a:r>
            <a:r>
              <a:rPr lang="en" sz="1800" dirty="0" smtClean="0"/>
              <a:t>ment of the ‘White Box’ approach.</a:t>
            </a:r>
            <a:endParaRPr lang="en" sz="18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Shape 132"/>
          <p:cNvSpPr txBox="1">
            <a:spLocks/>
          </p:cNvSpPr>
          <p:nvPr/>
        </p:nvSpPr>
        <p:spPr>
          <a:xfrm>
            <a:off x="428969" y="2705509"/>
            <a:ext cx="5241785"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800" dirty="0" smtClean="0"/>
              <a:t>Expending the methods for </a:t>
            </a:r>
            <a:r>
              <a:rPr lang="en-US" sz="1800" dirty="0" err="1" smtClean="0"/>
              <a:t>IOT</a:t>
            </a:r>
            <a:r>
              <a:rPr lang="en-US" sz="1800" dirty="0" smtClean="0"/>
              <a:t> fitting.</a:t>
            </a:r>
            <a:endParaRPr lang="en" sz="1800" dirty="0"/>
          </a:p>
        </p:txBody>
      </p:sp>
      <p:sp>
        <p:nvSpPr>
          <p:cNvPr id="6" name="Shape 132"/>
          <p:cNvSpPr txBox="1">
            <a:spLocks/>
          </p:cNvSpPr>
          <p:nvPr/>
        </p:nvSpPr>
        <p:spPr>
          <a:xfrm>
            <a:off x="428969" y="3463566"/>
            <a:ext cx="5714369"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800" dirty="0" smtClean="0"/>
              <a:t>Research the possibility of developing active device fingerprinting technique.</a:t>
            </a:r>
            <a:endParaRPr lang="en" sz="1800" dirty="0"/>
          </a:p>
        </p:txBody>
      </p:sp>
      <p:grpSp>
        <p:nvGrpSpPr>
          <p:cNvPr id="7" name="Shape 323"/>
          <p:cNvGrpSpPr/>
          <p:nvPr/>
        </p:nvGrpSpPr>
        <p:grpSpPr>
          <a:xfrm>
            <a:off x="6794191" y="2197726"/>
            <a:ext cx="1376416" cy="1349262"/>
            <a:chOff x="5983625" y="301625"/>
            <a:chExt cx="403000" cy="395050"/>
          </a:xfrm>
          <a:solidFill>
            <a:srgbClr val="2ABBAD"/>
          </a:solidFill>
        </p:grpSpPr>
        <p:sp>
          <p:nvSpPr>
            <p:cNvPr id="9" name="Shape 324"/>
            <p:cNvSpPr/>
            <p:nvPr/>
          </p:nvSpPr>
          <p:spPr>
            <a:xfrm>
              <a:off x="5983625" y="319925"/>
              <a:ext cx="403000" cy="67200"/>
            </a:xfrm>
            <a:custGeom>
              <a:avLst/>
              <a:gdLst/>
              <a:ahLst/>
              <a:cxnLst/>
              <a:rect l="0" t="0" r="0" b="0"/>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1" name="Shape 325"/>
            <p:cNvSpPr/>
            <p:nvPr/>
          </p:nvSpPr>
          <p:spPr>
            <a:xfrm>
              <a:off x="5983625" y="664900"/>
              <a:ext cx="403000" cy="31775"/>
            </a:xfrm>
            <a:custGeom>
              <a:avLst/>
              <a:gdLst/>
              <a:ahLst/>
              <a:cxnLst/>
              <a:rect l="0" t="0" r="0" b="0"/>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2" name="Shape 326"/>
            <p:cNvSpPr/>
            <p:nvPr/>
          </p:nvSpPr>
          <p:spPr>
            <a:xfrm>
              <a:off x="6041025" y="301625"/>
              <a:ext cx="29325" cy="63500"/>
            </a:xfrm>
            <a:custGeom>
              <a:avLst/>
              <a:gdLst/>
              <a:ahLst/>
              <a:cxnLst/>
              <a:rect l="0" t="0" r="0" b="0"/>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3" name="Shape 327"/>
            <p:cNvSpPr/>
            <p:nvPr/>
          </p:nvSpPr>
          <p:spPr>
            <a:xfrm>
              <a:off x="6297450" y="3016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4" name="Shape 328"/>
            <p:cNvSpPr/>
            <p:nvPr/>
          </p:nvSpPr>
          <p:spPr>
            <a:xfrm>
              <a:off x="6097200" y="509200"/>
              <a:ext cx="50700" cy="53775"/>
            </a:xfrm>
            <a:custGeom>
              <a:avLst/>
              <a:gdLst/>
              <a:ahLst/>
              <a:cxnLst/>
              <a:rect l="0" t="0" r="0" b="0"/>
              <a:pathLst>
                <a:path w="2028" h="2151" extrusionOk="0">
                  <a:moveTo>
                    <a:pt x="0" y="1"/>
                  </a:moveTo>
                  <a:lnTo>
                    <a:pt x="0" y="2150"/>
                  </a:lnTo>
                  <a:lnTo>
                    <a:pt x="2027" y="2150"/>
                  </a:lnTo>
                  <a:lnTo>
                    <a:pt x="2027"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5" name="Shape 329"/>
            <p:cNvSpPr/>
            <p:nvPr/>
          </p:nvSpPr>
          <p:spPr>
            <a:xfrm>
              <a:off x="6097200" y="448150"/>
              <a:ext cx="50700" cy="48875"/>
            </a:xfrm>
            <a:custGeom>
              <a:avLst/>
              <a:gdLst/>
              <a:ahLst/>
              <a:cxnLst/>
              <a:rect l="0" t="0" r="0" b="0"/>
              <a:pathLst>
                <a:path w="2028" h="1955" extrusionOk="0">
                  <a:moveTo>
                    <a:pt x="0" y="1"/>
                  </a:moveTo>
                  <a:lnTo>
                    <a:pt x="0" y="1954"/>
                  </a:lnTo>
                  <a:lnTo>
                    <a:pt x="2027" y="1954"/>
                  </a:lnTo>
                  <a:lnTo>
                    <a:pt x="2027"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6" name="Shape 330"/>
            <p:cNvSpPr/>
            <p:nvPr/>
          </p:nvSpPr>
          <p:spPr>
            <a:xfrm>
              <a:off x="6097200" y="575150"/>
              <a:ext cx="50700" cy="48875"/>
            </a:xfrm>
            <a:custGeom>
              <a:avLst/>
              <a:gdLst/>
              <a:ahLst/>
              <a:cxnLst/>
              <a:rect l="0" t="0" r="0" b="0"/>
              <a:pathLst>
                <a:path w="2028" h="1955" extrusionOk="0">
                  <a:moveTo>
                    <a:pt x="0" y="1"/>
                  </a:moveTo>
                  <a:lnTo>
                    <a:pt x="0" y="1954"/>
                  </a:lnTo>
                  <a:lnTo>
                    <a:pt x="2027" y="1954"/>
                  </a:lnTo>
                  <a:lnTo>
                    <a:pt x="2027"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7" name="Shape 331"/>
            <p:cNvSpPr/>
            <p:nvPr/>
          </p:nvSpPr>
          <p:spPr>
            <a:xfrm>
              <a:off x="6160075" y="575150"/>
              <a:ext cx="50100" cy="48875"/>
            </a:xfrm>
            <a:custGeom>
              <a:avLst/>
              <a:gdLst/>
              <a:ahLst/>
              <a:cxnLst/>
              <a:rect l="0" t="0" r="0" b="0"/>
              <a:pathLst>
                <a:path w="2004" h="1955" extrusionOk="0">
                  <a:moveTo>
                    <a:pt x="1" y="1"/>
                  </a:moveTo>
                  <a:lnTo>
                    <a:pt x="1" y="1954"/>
                  </a:lnTo>
                  <a:lnTo>
                    <a:pt x="2003" y="1954"/>
                  </a:lnTo>
                  <a:lnTo>
                    <a:pt x="2003"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8" name="Shape 332"/>
            <p:cNvSpPr/>
            <p:nvPr/>
          </p:nvSpPr>
          <p:spPr>
            <a:xfrm>
              <a:off x="6034300" y="509200"/>
              <a:ext cx="50700" cy="53775"/>
            </a:xfrm>
            <a:custGeom>
              <a:avLst/>
              <a:gdLst/>
              <a:ahLst/>
              <a:cxnLst/>
              <a:rect l="0" t="0" r="0" b="0"/>
              <a:pathLst>
                <a:path w="2028" h="2151" extrusionOk="0">
                  <a:moveTo>
                    <a:pt x="1" y="1"/>
                  </a:moveTo>
                  <a:lnTo>
                    <a:pt x="1" y="2150"/>
                  </a:lnTo>
                  <a:lnTo>
                    <a:pt x="2028" y="2150"/>
                  </a:lnTo>
                  <a:lnTo>
                    <a:pt x="202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9" name="Shape 333"/>
            <p:cNvSpPr/>
            <p:nvPr/>
          </p:nvSpPr>
          <p:spPr>
            <a:xfrm>
              <a:off x="6034300" y="575150"/>
              <a:ext cx="50700" cy="48875"/>
            </a:xfrm>
            <a:custGeom>
              <a:avLst/>
              <a:gdLst/>
              <a:ahLst/>
              <a:cxnLst/>
              <a:rect l="0" t="0" r="0" b="0"/>
              <a:pathLst>
                <a:path w="2028" h="1955" extrusionOk="0">
                  <a:moveTo>
                    <a:pt x="1" y="1"/>
                  </a:moveTo>
                  <a:lnTo>
                    <a:pt x="1" y="1954"/>
                  </a:lnTo>
                  <a:lnTo>
                    <a:pt x="2028" y="1954"/>
                  </a:lnTo>
                  <a:lnTo>
                    <a:pt x="202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0" name="Shape 334"/>
            <p:cNvSpPr/>
            <p:nvPr/>
          </p:nvSpPr>
          <p:spPr>
            <a:xfrm>
              <a:off x="6034300" y="448150"/>
              <a:ext cx="50700" cy="48875"/>
            </a:xfrm>
            <a:custGeom>
              <a:avLst/>
              <a:gdLst/>
              <a:ahLst/>
              <a:cxnLst/>
              <a:rect l="0" t="0" r="0" b="0"/>
              <a:pathLst>
                <a:path w="2028" h="1955" extrusionOk="0">
                  <a:moveTo>
                    <a:pt x="1" y="1"/>
                  </a:moveTo>
                  <a:lnTo>
                    <a:pt x="1" y="1954"/>
                  </a:lnTo>
                  <a:lnTo>
                    <a:pt x="2028" y="1954"/>
                  </a:lnTo>
                  <a:lnTo>
                    <a:pt x="202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1" name="Shape 335"/>
            <p:cNvSpPr/>
            <p:nvPr/>
          </p:nvSpPr>
          <p:spPr>
            <a:xfrm>
              <a:off x="6160075" y="509200"/>
              <a:ext cx="50100" cy="53775"/>
            </a:xfrm>
            <a:custGeom>
              <a:avLst/>
              <a:gdLst/>
              <a:ahLst/>
              <a:cxnLst/>
              <a:rect l="0" t="0" r="0" b="0"/>
              <a:pathLst>
                <a:path w="2004" h="2151" extrusionOk="0">
                  <a:moveTo>
                    <a:pt x="1" y="1"/>
                  </a:moveTo>
                  <a:lnTo>
                    <a:pt x="1" y="2150"/>
                  </a:lnTo>
                  <a:lnTo>
                    <a:pt x="2003" y="2150"/>
                  </a:lnTo>
                  <a:lnTo>
                    <a:pt x="2003"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2" name="Shape 336"/>
            <p:cNvSpPr/>
            <p:nvPr/>
          </p:nvSpPr>
          <p:spPr>
            <a:xfrm>
              <a:off x="5983625" y="399300"/>
              <a:ext cx="403000" cy="272950"/>
            </a:xfrm>
            <a:custGeom>
              <a:avLst/>
              <a:gdLst/>
              <a:ahLst/>
              <a:cxnLst/>
              <a:rect l="0" t="0" r="0" b="0"/>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3" name="Shape 337"/>
            <p:cNvSpPr/>
            <p:nvPr/>
          </p:nvSpPr>
          <p:spPr>
            <a:xfrm>
              <a:off x="6285250" y="575150"/>
              <a:ext cx="50700" cy="48875"/>
            </a:xfrm>
            <a:custGeom>
              <a:avLst/>
              <a:gdLst/>
              <a:ahLst/>
              <a:cxnLst/>
              <a:rect l="0" t="0" r="0" b="0"/>
              <a:pathLst>
                <a:path w="2028" h="1955" extrusionOk="0">
                  <a:moveTo>
                    <a:pt x="0" y="1"/>
                  </a:moveTo>
                  <a:lnTo>
                    <a:pt x="0" y="1954"/>
                  </a:lnTo>
                  <a:lnTo>
                    <a:pt x="2028" y="1954"/>
                  </a:lnTo>
                  <a:lnTo>
                    <a:pt x="202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4" name="Shape 338"/>
            <p:cNvSpPr/>
            <p:nvPr/>
          </p:nvSpPr>
          <p:spPr>
            <a:xfrm>
              <a:off x="6285250" y="509200"/>
              <a:ext cx="50700" cy="53775"/>
            </a:xfrm>
            <a:custGeom>
              <a:avLst/>
              <a:gdLst/>
              <a:ahLst/>
              <a:cxnLst/>
              <a:rect l="0" t="0" r="0" b="0"/>
              <a:pathLst>
                <a:path w="2028" h="2151" extrusionOk="0">
                  <a:moveTo>
                    <a:pt x="0" y="1"/>
                  </a:moveTo>
                  <a:lnTo>
                    <a:pt x="0" y="2150"/>
                  </a:lnTo>
                  <a:lnTo>
                    <a:pt x="2028" y="2150"/>
                  </a:lnTo>
                  <a:lnTo>
                    <a:pt x="202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5" name="Shape 339"/>
            <p:cNvSpPr/>
            <p:nvPr/>
          </p:nvSpPr>
          <p:spPr>
            <a:xfrm>
              <a:off x="6285250" y="448150"/>
              <a:ext cx="50700" cy="48875"/>
            </a:xfrm>
            <a:custGeom>
              <a:avLst/>
              <a:gdLst/>
              <a:ahLst/>
              <a:cxnLst/>
              <a:rect l="0" t="0" r="0" b="0"/>
              <a:pathLst>
                <a:path w="2028" h="1955" extrusionOk="0">
                  <a:moveTo>
                    <a:pt x="0" y="1"/>
                  </a:moveTo>
                  <a:lnTo>
                    <a:pt x="0" y="1954"/>
                  </a:lnTo>
                  <a:lnTo>
                    <a:pt x="2028" y="1954"/>
                  </a:lnTo>
                  <a:lnTo>
                    <a:pt x="202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6" name="Shape 340"/>
            <p:cNvSpPr/>
            <p:nvPr/>
          </p:nvSpPr>
          <p:spPr>
            <a:xfrm>
              <a:off x="6222350" y="575150"/>
              <a:ext cx="50700" cy="48875"/>
            </a:xfrm>
            <a:custGeom>
              <a:avLst/>
              <a:gdLst/>
              <a:ahLst/>
              <a:cxnLst/>
              <a:rect l="0" t="0" r="0" b="0"/>
              <a:pathLst>
                <a:path w="2028" h="1955" extrusionOk="0">
                  <a:moveTo>
                    <a:pt x="1" y="1"/>
                  </a:moveTo>
                  <a:lnTo>
                    <a:pt x="1" y="1954"/>
                  </a:lnTo>
                  <a:lnTo>
                    <a:pt x="2028" y="1954"/>
                  </a:lnTo>
                  <a:lnTo>
                    <a:pt x="202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7" name="Shape 341"/>
            <p:cNvSpPr/>
            <p:nvPr/>
          </p:nvSpPr>
          <p:spPr>
            <a:xfrm>
              <a:off x="6160075" y="448150"/>
              <a:ext cx="50100" cy="48875"/>
            </a:xfrm>
            <a:custGeom>
              <a:avLst/>
              <a:gdLst/>
              <a:ahLst/>
              <a:cxnLst/>
              <a:rect l="0" t="0" r="0" b="0"/>
              <a:pathLst>
                <a:path w="2004" h="1955" extrusionOk="0">
                  <a:moveTo>
                    <a:pt x="1" y="1"/>
                  </a:moveTo>
                  <a:lnTo>
                    <a:pt x="1" y="1954"/>
                  </a:lnTo>
                  <a:lnTo>
                    <a:pt x="2003" y="1954"/>
                  </a:lnTo>
                  <a:lnTo>
                    <a:pt x="2003"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8" name="Shape 342"/>
            <p:cNvSpPr/>
            <p:nvPr/>
          </p:nvSpPr>
          <p:spPr>
            <a:xfrm>
              <a:off x="6222350" y="509200"/>
              <a:ext cx="50700" cy="53775"/>
            </a:xfrm>
            <a:custGeom>
              <a:avLst/>
              <a:gdLst/>
              <a:ahLst/>
              <a:cxnLst/>
              <a:rect l="0" t="0" r="0" b="0"/>
              <a:pathLst>
                <a:path w="2028" h="2151" extrusionOk="0">
                  <a:moveTo>
                    <a:pt x="1" y="1"/>
                  </a:moveTo>
                  <a:lnTo>
                    <a:pt x="1" y="2150"/>
                  </a:lnTo>
                  <a:lnTo>
                    <a:pt x="2028" y="2150"/>
                  </a:lnTo>
                  <a:lnTo>
                    <a:pt x="2028"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9" name="Shape 343"/>
            <p:cNvSpPr/>
            <p:nvPr/>
          </p:nvSpPr>
          <p:spPr>
            <a:xfrm>
              <a:off x="6222350" y="448150"/>
              <a:ext cx="50700" cy="48875"/>
            </a:xfrm>
            <a:custGeom>
              <a:avLst/>
              <a:gdLst/>
              <a:ahLst/>
              <a:cxnLst/>
              <a:rect l="0" t="0" r="0" b="0"/>
              <a:pathLst>
                <a:path w="2028" h="1955" extrusionOk="0">
                  <a:moveTo>
                    <a:pt x="1" y="1"/>
                  </a:moveTo>
                  <a:lnTo>
                    <a:pt x="1" y="1954"/>
                  </a:lnTo>
                  <a:lnTo>
                    <a:pt x="2028" y="1954"/>
                  </a:lnTo>
                  <a:lnTo>
                    <a:pt x="2028" y="1"/>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835897850"/>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r>
              <a:rPr lang="en-US" dirty="0" smtClean="0"/>
              <a:t>Conclusion</a:t>
            </a:r>
            <a:endParaRPr lang="en" dirty="0"/>
          </a:p>
        </p:txBody>
      </p:sp>
      <p:sp>
        <p:nvSpPr>
          <p:cNvPr id="10" name="Shape 132"/>
          <p:cNvSpPr txBox="1">
            <a:spLocks/>
          </p:cNvSpPr>
          <p:nvPr/>
        </p:nvSpPr>
        <p:spPr>
          <a:xfrm>
            <a:off x="410230" y="1669124"/>
            <a:ext cx="7018966"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dirty="0" smtClean="0"/>
              <a:t>2 New passive ICS device fingerprinting methods</a:t>
            </a:r>
            <a:endParaRPr lang="en"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Shape 132"/>
          <p:cNvSpPr txBox="1">
            <a:spLocks/>
          </p:cNvSpPr>
          <p:nvPr/>
        </p:nvSpPr>
        <p:spPr>
          <a:xfrm>
            <a:off x="451171" y="2527107"/>
            <a:ext cx="2019264"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b="1" dirty="0" smtClean="0"/>
              <a:t>CLRT</a:t>
            </a:r>
            <a:r>
              <a:rPr lang="en" sz="2000" dirty="0" smtClean="0"/>
              <a:t> – 99% Acc</a:t>
            </a:r>
            <a:endParaRPr lang="en" sz="2000" dirty="0"/>
          </a:p>
        </p:txBody>
      </p:sp>
      <p:sp>
        <p:nvSpPr>
          <p:cNvPr id="6" name="Shape 132"/>
          <p:cNvSpPr txBox="1">
            <a:spLocks/>
          </p:cNvSpPr>
          <p:nvPr/>
        </p:nvSpPr>
        <p:spPr>
          <a:xfrm>
            <a:off x="466896" y="2990749"/>
            <a:ext cx="2364104"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2000" b="1" dirty="0" smtClean="0"/>
              <a:t>Physical</a:t>
            </a:r>
            <a:r>
              <a:rPr lang="en" sz="2000" dirty="0" smtClean="0"/>
              <a:t>– 92% Acc</a:t>
            </a:r>
            <a:endParaRPr lang="en" sz="2000" dirty="0"/>
          </a:p>
        </p:txBody>
      </p:sp>
      <p:sp>
        <p:nvSpPr>
          <p:cNvPr id="7" name="Shape 132"/>
          <p:cNvSpPr txBox="1">
            <a:spLocks/>
          </p:cNvSpPr>
          <p:nvPr/>
        </p:nvSpPr>
        <p:spPr>
          <a:xfrm>
            <a:off x="3024945" y="2624597"/>
            <a:ext cx="3635477" cy="4393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US" sz="1800" dirty="0" smtClean="0"/>
              <a:t>B</a:t>
            </a:r>
            <a:r>
              <a:rPr lang="en" sz="1800" dirty="0" smtClean="0"/>
              <a:t>oth are </a:t>
            </a:r>
            <a:r>
              <a:rPr lang="en" sz="1800" b="1" dirty="0" smtClean="0"/>
              <a:t>robust</a:t>
            </a:r>
            <a:r>
              <a:rPr lang="en" sz="1800" dirty="0" smtClean="0"/>
              <a:t> enough </a:t>
            </a:r>
            <a:r>
              <a:rPr lang="en" sz="1800" b="1" dirty="0" smtClean="0"/>
              <a:t>against simple forgery</a:t>
            </a:r>
            <a:r>
              <a:rPr lang="en" sz="1800" dirty="0" smtClean="0"/>
              <a:t> attempts</a:t>
            </a:r>
            <a:endParaRPr lang="en" sz="1800" dirty="0"/>
          </a:p>
        </p:txBody>
      </p:sp>
      <p:sp>
        <p:nvSpPr>
          <p:cNvPr id="9" name="Shape 132"/>
          <p:cNvSpPr txBox="1">
            <a:spLocks/>
          </p:cNvSpPr>
          <p:nvPr/>
        </p:nvSpPr>
        <p:spPr>
          <a:xfrm>
            <a:off x="178193" y="3777041"/>
            <a:ext cx="4980637"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lgn="ctr">
              <a:spcBef>
                <a:spcPts val="0"/>
              </a:spcBef>
              <a:buFont typeface="Karla"/>
              <a:buNone/>
            </a:pPr>
            <a:r>
              <a:rPr lang="en-US" sz="1800" dirty="0" smtClean="0"/>
              <a:t>Implementable alongside traditional IDS</a:t>
            </a:r>
            <a:endParaRPr lang="en" sz="1800" dirty="0"/>
          </a:p>
        </p:txBody>
      </p:sp>
      <p:grpSp>
        <p:nvGrpSpPr>
          <p:cNvPr id="14" name="Shape 298"/>
          <p:cNvGrpSpPr/>
          <p:nvPr/>
        </p:nvGrpSpPr>
        <p:grpSpPr>
          <a:xfrm>
            <a:off x="7275318" y="2624597"/>
            <a:ext cx="982031" cy="1241966"/>
            <a:chOff x="584925" y="238125"/>
            <a:chExt cx="415200" cy="525100"/>
          </a:xfrm>
          <a:solidFill>
            <a:srgbClr val="BBE863"/>
          </a:solidFill>
        </p:grpSpPr>
        <p:sp>
          <p:nvSpPr>
            <p:cNvPr id="15" name="Shape 299"/>
            <p:cNvSpPr/>
            <p:nvPr/>
          </p:nvSpPr>
          <p:spPr>
            <a:xfrm>
              <a:off x="621550" y="299175"/>
              <a:ext cx="378575" cy="464050"/>
            </a:xfrm>
            <a:custGeom>
              <a:avLst/>
              <a:gdLst/>
              <a:ahLst/>
              <a:cxnLst/>
              <a:rect l="0" t="0" r="0" b="0"/>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6" name="Shape 300"/>
            <p:cNvSpPr/>
            <p:nvPr/>
          </p:nvSpPr>
          <p:spPr>
            <a:xfrm>
              <a:off x="633750" y="238125"/>
              <a:ext cx="29350" cy="63500"/>
            </a:xfrm>
            <a:custGeom>
              <a:avLst/>
              <a:gdLst/>
              <a:ahLst/>
              <a:cxnLst/>
              <a:rect l="0" t="0" r="0" b="0"/>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7" name="Shape 301"/>
            <p:cNvSpPr/>
            <p:nvPr/>
          </p:nvSpPr>
          <p:spPr>
            <a:xfrm>
              <a:off x="716800"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8" name="Shape 302"/>
            <p:cNvSpPr/>
            <p:nvPr/>
          </p:nvSpPr>
          <p:spPr>
            <a:xfrm>
              <a:off x="799825" y="238125"/>
              <a:ext cx="29350" cy="63500"/>
            </a:xfrm>
            <a:custGeom>
              <a:avLst/>
              <a:gdLst/>
              <a:ahLst/>
              <a:cxnLst/>
              <a:rect l="0" t="0" r="0" b="0"/>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9" name="Shape 303"/>
            <p:cNvSpPr/>
            <p:nvPr/>
          </p:nvSpPr>
          <p:spPr>
            <a:xfrm>
              <a:off x="882875" y="238125"/>
              <a:ext cx="29325" cy="63500"/>
            </a:xfrm>
            <a:custGeom>
              <a:avLst/>
              <a:gdLst/>
              <a:ahLst/>
              <a:cxnLst/>
              <a:rect l="0" t="0" r="0" b="0"/>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0" name="Shape 304"/>
            <p:cNvSpPr/>
            <p:nvPr/>
          </p:nvSpPr>
          <p:spPr>
            <a:xfrm>
              <a:off x="584925" y="261325"/>
              <a:ext cx="378575" cy="464050"/>
            </a:xfrm>
            <a:custGeom>
              <a:avLst/>
              <a:gdLst/>
              <a:ahLst/>
              <a:cxnLst/>
              <a:rect l="0" t="0" r="0" b="0"/>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grp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870478056"/>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ctrTitle" idx="4294967295"/>
          </p:nvPr>
        </p:nvSpPr>
        <p:spPr>
          <a:xfrm>
            <a:off x="3064700" y="1564678"/>
            <a:ext cx="5533799" cy="1159799"/>
          </a:xfrm>
          <a:prstGeom prst="rect">
            <a:avLst/>
          </a:prstGeom>
        </p:spPr>
        <p:txBody>
          <a:bodyPr lIns="91425" tIns="91425" rIns="91425" bIns="91425" anchor="t" anchorCtr="0">
            <a:noAutofit/>
          </a:bodyPr>
          <a:lstStyle/>
          <a:p>
            <a:pPr lvl="0" rtl="0">
              <a:spcBef>
                <a:spcPts val="0"/>
              </a:spcBef>
              <a:buNone/>
            </a:pPr>
            <a:r>
              <a:rPr lang="en" sz="6000" dirty="0" smtClean="0">
                <a:solidFill>
                  <a:srgbClr val="ABE33F"/>
                </a:solidFill>
              </a:rPr>
              <a:t>Thanks!</a:t>
            </a:r>
            <a:endParaRPr lang="en" sz="6000" dirty="0">
              <a:solidFill>
                <a:srgbClr val="ABE33F"/>
              </a:solidFill>
            </a:endParaRPr>
          </a:p>
        </p:txBody>
      </p:sp>
      <p:sp>
        <p:nvSpPr>
          <p:cNvPr id="275" name="Shape 275"/>
          <p:cNvSpPr txBox="1">
            <a:spLocks noGrp="1"/>
          </p:cNvSpPr>
          <p:nvPr>
            <p:ph type="subTitle" idx="4294967295"/>
          </p:nvPr>
        </p:nvSpPr>
        <p:spPr>
          <a:xfrm>
            <a:off x="3064700" y="2636358"/>
            <a:ext cx="5533799" cy="2197799"/>
          </a:xfrm>
          <a:prstGeom prst="rect">
            <a:avLst/>
          </a:prstGeom>
        </p:spPr>
        <p:txBody>
          <a:bodyPr lIns="91425" tIns="91425" rIns="91425" bIns="91425" anchor="t" anchorCtr="0">
            <a:noAutofit/>
          </a:bodyPr>
          <a:lstStyle/>
          <a:p>
            <a:pPr lvl="0" rtl="0">
              <a:spcBef>
                <a:spcPts val="0"/>
              </a:spcBef>
              <a:buNone/>
            </a:pPr>
            <a:r>
              <a:rPr lang="en" sz="3600" b="1" dirty="0"/>
              <a:t>Any questions?</a:t>
            </a:r>
          </a:p>
          <a:p>
            <a:pPr lvl="0" rtl="0">
              <a:spcBef>
                <a:spcPts val="0"/>
              </a:spcBef>
              <a:buClr>
                <a:schemeClr val="dk1"/>
              </a:buClr>
              <a:buSzPct val="61111"/>
              <a:buFont typeface="Arial"/>
              <a:buNone/>
            </a:pPr>
            <a:r>
              <a:rPr lang="en" sz="1600" dirty="0" smtClean="0"/>
              <a:t>eliran.shemtov@gmail.com &amp; reuvener@gmail.com</a:t>
            </a:r>
            <a:endParaRPr lang="en" sz="1600" dirty="0"/>
          </a:p>
        </p:txBody>
      </p:sp>
      <p:sp>
        <p:nvSpPr>
          <p:cNvPr id="279" name="Shape 279"/>
          <p:cNvSpPr/>
          <p:nvPr/>
        </p:nvSpPr>
        <p:spPr>
          <a:xfrm>
            <a:off x="1622882" y="2290505"/>
            <a:ext cx="1274937" cy="1159802"/>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lIns="91425" tIns="91425" rIns="91425" bIns="91425" anchor="ctr" anchorCtr="0">
            <a:noAutofit/>
          </a:bodyPr>
          <a:lstStyle/>
          <a:p>
            <a:pPr lvl="0">
              <a:spcBef>
                <a:spcPts val="0"/>
              </a:spcBef>
              <a:buNone/>
            </a:pPr>
            <a:endParaRPr/>
          </a:p>
        </p:txBody>
      </p:sp>
      <p:grpSp>
        <p:nvGrpSpPr>
          <p:cNvPr id="12" name="Shape 431"/>
          <p:cNvGrpSpPr/>
          <p:nvPr/>
        </p:nvGrpSpPr>
        <p:grpSpPr>
          <a:xfrm rot="19787012">
            <a:off x="1011506" y="1775202"/>
            <a:ext cx="1114863" cy="1030605"/>
            <a:chOff x="5975075" y="2327500"/>
            <a:chExt cx="420100" cy="388350"/>
          </a:xfrm>
          <a:solidFill>
            <a:srgbClr val="2ABBAD"/>
          </a:solidFill>
        </p:grpSpPr>
        <p:sp>
          <p:nvSpPr>
            <p:cNvPr id="13" name="Shape 432"/>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4" name="Shape 433"/>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grpFill/>
            <a:ln>
              <a:noFill/>
            </a:ln>
          </p:spPr>
          <p:txBody>
            <a:bodyPr lIns="91425" tIns="91425" rIns="91425" bIns="91425" anchor="ctr" anchorCtr="0">
              <a:noAutofit/>
            </a:bodyPr>
            <a:lstStyle/>
            <a:p>
              <a:pPr lvl="0">
                <a:spcBef>
                  <a:spcPts val="0"/>
                </a:spcBef>
                <a:buNone/>
              </a:pPr>
              <a:endParaRPr/>
            </a:p>
          </p:txBody>
        </p:sp>
      </p:gr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Few Definitions…</a:t>
            </a:r>
            <a:endParaRPr lang="en" dirty="0"/>
          </a:p>
        </p:txBody>
      </p:sp>
      <p:sp>
        <p:nvSpPr>
          <p:cNvPr id="10" name="Shape 132"/>
          <p:cNvSpPr txBox="1">
            <a:spLocks/>
          </p:cNvSpPr>
          <p:nvPr/>
        </p:nvSpPr>
        <p:spPr>
          <a:xfrm>
            <a:off x="414221" y="1663543"/>
            <a:ext cx="4428946"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400" dirty="0"/>
              <a:t>SCADA </a:t>
            </a:r>
            <a:r>
              <a:rPr lang="en" sz="1400" dirty="0" smtClean="0"/>
              <a:t>– </a:t>
            </a:r>
            <a:r>
              <a:rPr lang="en-US" sz="1400" dirty="0"/>
              <a:t>Supervisory Control And Data Acquisition</a:t>
            </a:r>
            <a:endParaRPr lang="en" sz="14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5" name="Shape 132"/>
          <p:cNvSpPr txBox="1">
            <a:spLocks/>
          </p:cNvSpPr>
          <p:nvPr/>
        </p:nvSpPr>
        <p:spPr>
          <a:xfrm>
            <a:off x="414221" y="2287857"/>
            <a:ext cx="4958668" cy="194991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400" dirty="0" smtClean="0"/>
              <a:t>The main type of ICS. Plays two main functions: (1) Control and (2) Data Acquisition. </a:t>
            </a:r>
            <a:br>
              <a:rPr lang="en-US" sz="1400" dirty="0" smtClean="0"/>
            </a:br>
            <a:r>
              <a:rPr lang="en-US" sz="1400" dirty="0" smtClean="0"/>
              <a:t>It’s used for remote monitoring and control via coded signals over SCADA Protocols.</a:t>
            </a:r>
            <a:br>
              <a:rPr lang="en-US" sz="1400" dirty="0" smtClean="0"/>
            </a:br>
            <a:r>
              <a:rPr lang="en-US" sz="1400" dirty="0" smtClean="0"/>
              <a:t/>
            </a:r>
            <a:br>
              <a:rPr lang="en-US" sz="1400" dirty="0" smtClean="0"/>
            </a:br>
            <a:r>
              <a:rPr lang="en-US" sz="1200" dirty="0" smtClean="0"/>
              <a:t>The difference between SCADA and other ICS types is mainly historically and focuses on scale dimension.</a:t>
            </a:r>
            <a:r>
              <a:rPr lang="en-US" sz="1400" dirty="0" smtClean="0"/>
              <a:t/>
            </a:r>
            <a:br>
              <a:rPr lang="en-US" sz="1400" dirty="0" smtClean="0"/>
            </a:br>
            <a:endParaRPr lang="en" sz="1400"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811" y="1790725"/>
            <a:ext cx="2988807" cy="21365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Shape 132"/>
          <p:cNvSpPr txBox="1">
            <a:spLocks/>
          </p:cNvSpPr>
          <p:nvPr/>
        </p:nvSpPr>
        <p:spPr>
          <a:xfrm>
            <a:off x="6620768" y="4053595"/>
            <a:ext cx="1148892"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US" sz="1050" dirty="0" smtClean="0"/>
              <a:t>SCADA Example</a:t>
            </a:r>
            <a:endParaRPr lang="en" sz="1050" dirty="0"/>
          </a:p>
        </p:txBody>
      </p:sp>
    </p:spTree>
    <p:extLst>
      <p:ext uri="{BB962C8B-B14F-4D97-AF65-F5344CB8AC3E}">
        <p14:creationId xmlns:p14="http://schemas.microsoft.com/office/powerpoint/2010/main" val="3116427659"/>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Glossary</a:t>
            </a:r>
            <a:endParaRPr lang="en" dirty="0"/>
          </a:p>
        </p:txBody>
      </p:sp>
      <p:sp>
        <p:nvSpPr>
          <p:cNvPr id="10" name="Shape 132"/>
          <p:cNvSpPr txBox="1">
            <a:spLocks/>
          </p:cNvSpPr>
          <p:nvPr/>
        </p:nvSpPr>
        <p:spPr>
          <a:xfrm>
            <a:off x="414222" y="1663543"/>
            <a:ext cx="3539770"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dirty="0" smtClean="0"/>
              <a:t>DNP3 – Distributed Network Protocol</a:t>
            </a:r>
            <a:endParaRPr lang="en" sz="1400" dirty="0"/>
          </a:p>
        </p:txBody>
      </p:sp>
      <p:sp>
        <p:nvSpPr>
          <p:cNvPr id="12" name="Shape 132"/>
          <p:cNvSpPr txBox="1">
            <a:spLocks/>
          </p:cNvSpPr>
          <p:nvPr/>
        </p:nvSpPr>
        <p:spPr>
          <a:xfrm>
            <a:off x="414222" y="2241553"/>
            <a:ext cx="4031654" cy="221693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None/>
            </a:pPr>
            <a:r>
              <a:rPr lang="en" sz="1400" dirty="0" smtClean="0"/>
              <a:t>Set of communications protocols used between different parts of SCADA systems. Plays a </a:t>
            </a:r>
            <a:r>
              <a:rPr lang="en-US" sz="1400" dirty="0" smtClean="0"/>
              <a:t>significant role in those systems and meant to provide a common language between all different smart devices in the network.</a:t>
            </a:r>
            <a:br>
              <a:rPr lang="en-US" sz="1400" dirty="0" smtClean="0"/>
            </a:br>
            <a:r>
              <a:rPr lang="en-US" sz="1400" dirty="0" smtClean="0"/>
              <a:t/>
            </a:r>
            <a:br>
              <a:rPr lang="en-US" sz="1400" dirty="0" smtClean="0"/>
            </a:br>
            <a:r>
              <a:rPr lang="en-US" sz="1400" dirty="0" smtClean="0"/>
              <a:t>Designed to be reliable, but </a:t>
            </a:r>
            <a:r>
              <a:rPr lang="en-US" sz="1400" b="1" dirty="0" smtClean="0"/>
              <a:t>not</a:t>
            </a:r>
            <a:r>
              <a:rPr lang="en-US" sz="1400" dirty="0" smtClean="0"/>
              <a:t> secured. </a:t>
            </a:r>
            <a:endParaRPr lang="en" sz="14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6" name="Shape 125"/>
          <p:cNvSpPr txBox="1">
            <a:spLocks/>
          </p:cNvSpPr>
          <p:nvPr/>
        </p:nvSpPr>
        <p:spPr>
          <a:xfrm>
            <a:off x="2285976" y="610840"/>
            <a:ext cx="759922" cy="3029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 sz="1000" dirty="0" smtClean="0"/>
              <a:t>Continue</a:t>
            </a:r>
            <a:endParaRPr lang="en" sz="1000"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310" y="2148372"/>
            <a:ext cx="3689919" cy="1715812"/>
          </a:xfrm>
          <a:prstGeom prst="rect">
            <a:avLst/>
          </a:prstGeom>
        </p:spPr>
      </p:pic>
    </p:spTree>
    <p:extLst>
      <p:ext uri="{BB962C8B-B14F-4D97-AF65-F5344CB8AC3E}">
        <p14:creationId xmlns:p14="http://schemas.microsoft.com/office/powerpoint/2010/main" val="1110649864"/>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8" name="Shape 125"/>
          <p:cNvSpPr txBox="1">
            <a:spLocks noGrp="1"/>
          </p:cNvSpPr>
          <p:nvPr>
            <p:ph type="title"/>
          </p:nvPr>
        </p:nvSpPr>
        <p:spPr>
          <a:xfrm>
            <a:off x="886650" y="398400"/>
            <a:ext cx="7370699" cy="857400"/>
          </a:xfrm>
          <a:prstGeom prst="rect">
            <a:avLst/>
          </a:prstGeom>
        </p:spPr>
        <p:txBody>
          <a:bodyPr lIns="91425" tIns="91425" rIns="91425" bIns="91425" anchor="t" anchorCtr="0">
            <a:noAutofit/>
          </a:bodyPr>
          <a:lstStyle/>
          <a:p>
            <a:pPr lvl="0">
              <a:spcBef>
                <a:spcPts val="0"/>
              </a:spcBef>
              <a:buNone/>
            </a:pPr>
            <a:r>
              <a:rPr lang="en" dirty="0" smtClean="0"/>
              <a:t>Glossary</a:t>
            </a:r>
            <a:endParaRPr lang="en" dirty="0"/>
          </a:p>
        </p:txBody>
      </p:sp>
      <p:sp>
        <p:nvSpPr>
          <p:cNvPr id="10" name="Shape 132"/>
          <p:cNvSpPr txBox="1">
            <a:spLocks/>
          </p:cNvSpPr>
          <p:nvPr/>
        </p:nvSpPr>
        <p:spPr>
          <a:xfrm>
            <a:off x="414222" y="1663543"/>
            <a:ext cx="3539770"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dirty="0" smtClean="0"/>
              <a:t>RTU – Remote terminal unit</a:t>
            </a:r>
            <a:endParaRPr lang="en" sz="1400" dirty="0"/>
          </a:p>
        </p:txBody>
      </p:sp>
      <p:sp>
        <p:nvSpPr>
          <p:cNvPr id="11" name="Shape 132"/>
          <p:cNvSpPr txBox="1">
            <a:spLocks/>
          </p:cNvSpPr>
          <p:nvPr/>
        </p:nvSpPr>
        <p:spPr>
          <a:xfrm>
            <a:off x="4304714" y="1663542"/>
            <a:ext cx="3539770" cy="48482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dirty="0" smtClean="0"/>
              <a:t>PLC – Programmable logic Controller</a:t>
            </a:r>
            <a:endParaRPr lang="en" sz="1400" dirty="0"/>
          </a:p>
        </p:txBody>
      </p:sp>
      <p:sp>
        <p:nvSpPr>
          <p:cNvPr id="12" name="Shape 132"/>
          <p:cNvSpPr txBox="1">
            <a:spLocks/>
          </p:cNvSpPr>
          <p:nvPr/>
        </p:nvSpPr>
        <p:spPr>
          <a:xfrm>
            <a:off x="414222" y="2071286"/>
            <a:ext cx="3539770" cy="86526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dirty="0" smtClean="0"/>
              <a:t>Microprocessor-controlled electronic device that interfaces objects in the physical world to SCADA systems.</a:t>
            </a:r>
            <a:endParaRPr lang="en" sz="1400" dirty="0"/>
          </a:p>
        </p:txBody>
      </p:sp>
      <p:sp>
        <p:nvSpPr>
          <p:cNvPr id="2" name="AutoShape 2" descr="http://www.ogpe.com/content/ogpe/en/articles/print/volume-59/issue-3/instruments-support/newest-scada-system-version-released-for-liquid-metering--manage/_jcr_content/leftcolumn/article/thumbnailimage.img.jpg"/>
          <p:cNvSpPr>
            <a:spLocks noChangeAspect="1" noChangeArrowheads="1"/>
          </p:cNvSpPr>
          <p:nvPr/>
        </p:nvSpPr>
        <p:spPr bwMode="auto">
          <a:xfrm>
            <a:off x="63500" y="-136525"/>
            <a:ext cx="3143250" cy="224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650" y="3099877"/>
            <a:ext cx="1725359" cy="1697126"/>
          </a:xfrm>
          <a:prstGeom prst="rect">
            <a:avLst/>
          </a:prstGeom>
        </p:spPr>
      </p:pic>
      <p:pic>
        <p:nvPicPr>
          <p:cNvPr id="13" name="תמונה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144" y="3429090"/>
            <a:ext cx="1686910" cy="1038699"/>
          </a:xfrm>
          <a:prstGeom prst="rect">
            <a:avLst/>
          </a:prstGeom>
        </p:spPr>
      </p:pic>
      <p:sp>
        <p:nvSpPr>
          <p:cNvPr id="14" name="Shape 132"/>
          <p:cNvSpPr txBox="1">
            <a:spLocks/>
          </p:cNvSpPr>
          <p:nvPr/>
        </p:nvSpPr>
        <p:spPr>
          <a:xfrm>
            <a:off x="4304714" y="2071285"/>
            <a:ext cx="3539770" cy="86526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1pPr>
            <a:lvl2pPr marR="0" lvl="1"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2pPr>
            <a:lvl3pPr marR="0" lvl="2" algn="l" rtl="0">
              <a:lnSpc>
                <a:spcPct val="100000"/>
              </a:lnSpc>
              <a:spcBef>
                <a:spcPts val="480"/>
              </a:spcBef>
              <a:spcAft>
                <a:spcPts val="0"/>
              </a:spcAft>
              <a:buClr>
                <a:srgbClr val="ABE33F"/>
              </a:buClr>
              <a:buSzPct val="100000"/>
              <a:buFont typeface="Karla"/>
              <a:buChar char="◇"/>
              <a:defRPr sz="2400" b="0" i="0" u="none" strike="noStrike" cap="none">
                <a:solidFill>
                  <a:srgbClr val="004C52"/>
                </a:solidFill>
                <a:latin typeface="Karla"/>
                <a:ea typeface="Karla"/>
                <a:cs typeface="Karla"/>
                <a:sym typeface="Karla"/>
              </a:defRPr>
            </a:lvl3pPr>
            <a:lvl4pPr marR="0" lvl="3"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4pPr>
            <a:lvl5pPr marR="0" lvl="4"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5pPr>
            <a:lvl6pPr marR="0" lvl="5"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6pPr>
            <a:lvl7pPr marR="0" lvl="6"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7pPr>
            <a:lvl8pPr marR="0" lvl="7"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8pPr>
            <a:lvl9pPr marR="0" lvl="8" algn="l" rtl="0">
              <a:lnSpc>
                <a:spcPct val="100000"/>
              </a:lnSpc>
              <a:spcBef>
                <a:spcPts val="360"/>
              </a:spcBef>
              <a:spcAft>
                <a:spcPts val="0"/>
              </a:spcAft>
              <a:buClr>
                <a:srgbClr val="004C52"/>
              </a:buClr>
              <a:buSzPct val="100000"/>
              <a:buFont typeface="Karla"/>
              <a:buNone/>
              <a:defRPr sz="2400" b="0" i="0" u="none" strike="noStrike" cap="none">
                <a:solidFill>
                  <a:srgbClr val="004C52"/>
                </a:solidFill>
                <a:latin typeface="Karla"/>
                <a:ea typeface="Karla"/>
                <a:cs typeface="Karla"/>
                <a:sym typeface="Karla"/>
              </a:defRPr>
            </a:lvl9pPr>
          </a:lstStyle>
          <a:p>
            <a:pPr>
              <a:spcBef>
                <a:spcPts val="0"/>
              </a:spcBef>
              <a:buFont typeface="Karla"/>
              <a:buNone/>
            </a:pPr>
            <a:r>
              <a:rPr lang="en" sz="1400" dirty="0" smtClean="0"/>
              <a:t>Digital computer used for automation of typically industrial electromechanical processes such a</a:t>
            </a:r>
            <a:r>
              <a:rPr lang="en-US" sz="1400" dirty="0" smtClean="0"/>
              <a:t>s</a:t>
            </a:r>
            <a:r>
              <a:rPr lang="en" sz="1400" dirty="0" smtClean="0"/>
              <a:t> machine control on factories assembly lines.</a:t>
            </a:r>
            <a:endParaRPr lang="en" sz="1400" dirty="0"/>
          </a:p>
        </p:txBody>
      </p:sp>
      <p:sp>
        <p:nvSpPr>
          <p:cNvPr id="16" name="Shape 125"/>
          <p:cNvSpPr txBox="1">
            <a:spLocks/>
          </p:cNvSpPr>
          <p:nvPr/>
        </p:nvSpPr>
        <p:spPr>
          <a:xfrm>
            <a:off x="2285976" y="610840"/>
            <a:ext cx="759922" cy="30293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24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24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24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24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24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24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24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24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2400" b="1">
                <a:solidFill>
                  <a:srgbClr val="FFFFFF"/>
                </a:solidFill>
                <a:latin typeface="Raleway"/>
                <a:ea typeface="Raleway"/>
                <a:cs typeface="Raleway"/>
                <a:sym typeface="Raleway"/>
              </a:defRPr>
            </a:lvl9pPr>
          </a:lstStyle>
          <a:p>
            <a:r>
              <a:rPr lang="en" sz="1000" dirty="0" smtClean="0"/>
              <a:t>Continue</a:t>
            </a:r>
            <a:endParaRPr lang="en" sz="1000" dirty="0"/>
          </a:p>
        </p:txBody>
      </p:sp>
    </p:spTree>
    <p:extLst>
      <p:ext uri="{BB962C8B-B14F-4D97-AF65-F5344CB8AC3E}">
        <p14:creationId xmlns:p14="http://schemas.microsoft.com/office/powerpoint/2010/main" val="222272364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ctrTitle"/>
          </p:nvPr>
        </p:nvSpPr>
        <p:spPr>
          <a:xfrm>
            <a:off x="1815375" y="1995357"/>
            <a:ext cx="5513100" cy="741538"/>
          </a:xfrm>
          <a:prstGeom prst="rect">
            <a:avLst/>
          </a:prstGeom>
        </p:spPr>
        <p:txBody>
          <a:bodyPr lIns="91425" tIns="91425" rIns="91425" bIns="91425" anchor="b" anchorCtr="0">
            <a:noAutofit/>
          </a:bodyPr>
          <a:lstStyle/>
          <a:p>
            <a:pPr lvl="0" rtl="0">
              <a:spcBef>
                <a:spcPts val="0"/>
              </a:spcBef>
              <a:buNone/>
            </a:pPr>
            <a:r>
              <a:rPr lang="en" dirty="0" smtClean="0"/>
              <a:t>ICS Attack Vector</a:t>
            </a:r>
            <a:endParaRPr lang="en" dirty="0"/>
          </a:p>
        </p:txBody>
      </p:sp>
      <p:sp>
        <p:nvSpPr>
          <p:cNvPr id="115" name="Shape 115"/>
          <p:cNvSpPr txBox="1">
            <a:spLocks noGrp="1"/>
          </p:cNvSpPr>
          <p:nvPr>
            <p:ph type="subTitle" idx="1"/>
          </p:nvPr>
        </p:nvSpPr>
        <p:spPr>
          <a:xfrm>
            <a:off x="1815375" y="2736895"/>
            <a:ext cx="5513100" cy="784799"/>
          </a:xfrm>
          <a:prstGeom prst="rect">
            <a:avLst/>
          </a:prstGeom>
        </p:spPr>
        <p:txBody>
          <a:bodyPr lIns="91425" tIns="91425" rIns="91425" bIns="91425" anchor="t" anchorCtr="0">
            <a:noAutofit/>
          </a:bodyPr>
          <a:lstStyle/>
          <a:p>
            <a:pPr lvl="0"/>
            <a:r>
              <a:rPr lang="en-US" dirty="0" smtClean="0"/>
              <a:t>The ICS Vulnerabilities, Security Challenges And How Would An Attacker Approach The System?</a:t>
            </a:r>
            <a:endParaRPr lang="en" dirty="0"/>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Escal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12196</TotalTime>
  <Words>4927</Words>
  <Application>Microsoft Office PowerPoint</Application>
  <PresentationFormat>‫הצגה על המסך (16:9)</PresentationFormat>
  <Paragraphs>445</Paragraphs>
  <Slides>59</Slides>
  <Notes>59</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59</vt:i4>
      </vt:variant>
    </vt:vector>
  </HeadingPairs>
  <TitlesOfParts>
    <vt:vector size="64" baseType="lpstr">
      <vt:lpstr>Cambria Math</vt:lpstr>
      <vt:lpstr>Raleway</vt:lpstr>
      <vt:lpstr>Karla</vt:lpstr>
      <vt:lpstr>Arial</vt:lpstr>
      <vt:lpstr>Escalus template</vt:lpstr>
      <vt:lpstr>Who’s in Control of Your Control System? Device Fingerprinting for Cyber-Physical Systems</vt:lpstr>
      <vt:lpstr>Cyber Physical Systems</vt:lpstr>
      <vt:lpstr>What Is ICS?</vt:lpstr>
      <vt:lpstr>ICS Security Importance</vt:lpstr>
      <vt:lpstr>ICS Security Importance</vt:lpstr>
      <vt:lpstr>Few Definitions…</vt:lpstr>
      <vt:lpstr>Glossary</vt:lpstr>
      <vt:lpstr>Glossary</vt:lpstr>
      <vt:lpstr>ICS Attack Vector</vt:lpstr>
      <vt:lpstr>Main Challenge:</vt:lpstr>
      <vt:lpstr>מצגת של PowerPoint</vt:lpstr>
      <vt:lpstr>Attack Vectors</vt:lpstr>
      <vt:lpstr>The special nature of ICS</vt:lpstr>
      <vt:lpstr>How We Protect ICS Today?</vt:lpstr>
      <vt:lpstr>How We Protect ICS Today?</vt:lpstr>
      <vt:lpstr>Device FingerPrinting</vt:lpstr>
      <vt:lpstr>Device FingerPrinting</vt:lpstr>
      <vt:lpstr>Device FingerPrinting</vt:lpstr>
      <vt:lpstr>Device FingerPrinting</vt:lpstr>
      <vt:lpstr>FingerPrinting Tagging info Gathering</vt:lpstr>
      <vt:lpstr>The Proposed Methods</vt:lpstr>
      <vt:lpstr>Two Proposed Methods Overview</vt:lpstr>
      <vt:lpstr>Two Proposed Methods Overview</vt:lpstr>
      <vt:lpstr>CLRT Theory</vt:lpstr>
      <vt:lpstr>CLRT Theory</vt:lpstr>
      <vt:lpstr>CLRT General</vt:lpstr>
      <vt:lpstr>CLRT</vt:lpstr>
      <vt:lpstr>CLRT Experiments</vt:lpstr>
      <vt:lpstr>CLRT Experiments</vt:lpstr>
      <vt:lpstr>CLRT Experiments</vt:lpstr>
      <vt:lpstr>CLRT Experiments</vt:lpstr>
      <vt:lpstr>CLRT Experiments</vt:lpstr>
      <vt:lpstr>Physical Fingerprinting Theory</vt:lpstr>
      <vt:lpstr>Physical Fingerprinting  Theory</vt:lpstr>
      <vt:lpstr>Physical Fingerprinting Theory </vt:lpstr>
      <vt:lpstr>Physical fingerprinting </vt:lpstr>
      <vt:lpstr>Physical Fingerprinting Experiments</vt:lpstr>
      <vt:lpstr>Physical Fingerprinting Experiments</vt:lpstr>
      <vt:lpstr>Experiments Results</vt:lpstr>
      <vt:lpstr>Robustness against forgery</vt:lpstr>
      <vt:lpstr>Robustness against forgery</vt:lpstr>
      <vt:lpstr>Robustness against forgery</vt:lpstr>
      <vt:lpstr>Robustness against forgery</vt:lpstr>
      <vt:lpstr>Robustness against forgery</vt:lpstr>
      <vt:lpstr>Robustness against forgery</vt:lpstr>
      <vt:lpstr>Robustness against forgery</vt:lpstr>
      <vt:lpstr>Robustness against forgery</vt:lpstr>
      <vt:lpstr>Related Work</vt:lpstr>
      <vt:lpstr>Related Work</vt:lpstr>
      <vt:lpstr>Related Work</vt:lpstr>
      <vt:lpstr>Related Work</vt:lpstr>
      <vt:lpstr>Related Work</vt:lpstr>
      <vt:lpstr>Related Work</vt:lpstr>
      <vt:lpstr>Related Work</vt:lpstr>
      <vt:lpstr>Related Work</vt:lpstr>
      <vt:lpstr>Future Work And Conclusion</vt:lpstr>
      <vt:lpstr>Future Work</vt:lpstr>
      <vt:lpstr>Conclusion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Who’s in Control of Your Control System? Device Fingerprinting for Cyber-Physical Systems</dc:title>
  <dc:creator>Eliran</dc:creator>
  <cp:lastModifiedBy>eliran shem tov</cp:lastModifiedBy>
  <cp:revision>165</cp:revision>
  <dcterms:modified xsi:type="dcterms:W3CDTF">2016-05-03T17:56:37Z</dcterms:modified>
</cp:coreProperties>
</file>